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48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601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770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394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239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68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70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543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67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127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8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0E46-E8AA-47AB-AE0C-2F9E4E8897A0}" type="datetimeFigureOut">
              <a:rPr lang="zh-HK" altLang="en-US" smtClean="0"/>
              <a:t>12/10/2015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5CA4-4C42-4816-AFEE-1744A639BE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03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5222;&#38971;/006-&#21453;&#24605;&#27515;&#20129;&#65293;&#21129;&#25588;&#25588;.wm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504"/>
            <a:ext cx="91439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19672" y="617749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 </a:t>
            </a:r>
            <a:r>
              <a:rPr lang="zh-TW" altLang="zh-HK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總會</a:t>
            </a:r>
            <a:r>
              <a:rPr lang="zh-TW" altLang="zh-HK" sz="4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長贈言</a:t>
            </a:r>
            <a:endParaRPr lang="zh-HK" altLang="en-US" sz="4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WITH JESUS</a:t>
            </a:r>
            <a:r>
              <a:rPr lang="en-US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let us </a:t>
            </a:r>
            <a:r>
              <a:rPr lang="en-US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adventure</a:t>
            </a:r>
            <a:r>
              <a:rPr lang="en-US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 the Spirit together!</a:t>
            </a:r>
            <a:endParaRPr lang="zh-TW" altLang="zh-HK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偕同耶穌</a:t>
            </a:r>
            <a:r>
              <a:rPr lang="zh-TW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，讓我們一起在聖神內展開</a:t>
            </a:r>
            <a:r>
              <a:rPr lang="zh-TW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探索生命</a:t>
            </a:r>
            <a:r>
              <a:rPr lang="zh-TW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之旅！</a:t>
            </a:r>
            <a:endParaRPr lang="zh-HK" altLang="en-US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effectLst/>
              </a:rPr>
              <a:t>總會長邀請我們作為</a:t>
            </a:r>
            <a:r>
              <a:rPr lang="zh-TW" altLang="zh-HK" dirty="0">
                <a:solidFill>
                  <a:srgbClr val="FF0000"/>
                </a:solidFill>
                <a:effectLst/>
              </a:rPr>
              <a:t>陪伴者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zh-TW" altLang="zh-HK" dirty="0"/>
              <a:t>聖神會帶給我們驚訝、推動我們、激勵我們、啟迪我們、使我們著迷，並且陪伴我們……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effectLst/>
              </a:rPr>
              <a:t>實踐：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4355976" cy="5285184"/>
          </a:xfrm>
        </p:spPr>
        <p:txBody>
          <a:bodyPr>
            <a:normAutofit fontScale="92500" lnSpcReduction="20000"/>
          </a:bodyPr>
          <a:lstStyle/>
          <a:p>
            <a:r>
              <a:rPr lang="zh-TW" altLang="zh-HK" dirty="0"/>
              <a:t>導師</a:t>
            </a:r>
            <a:r>
              <a:rPr lang="zh-TW" altLang="zh-HK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（神修）</a:t>
            </a:r>
            <a:endParaRPr lang="en-US" altLang="zh-TW" dirty="0" smtClean="0"/>
          </a:p>
          <a:p>
            <a:pPr lvl="2"/>
            <a:r>
              <a:rPr lang="zh-TW" altLang="zh-HK" b="1" dirty="0" smtClean="0">
                <a:solidFill>
                  <a:srgbClr val="FF0000"/>
                </a:solidFill>
              </a:rPr>
              <a:t>聆聽</a:t>
            </a:r>
            <a:r>
              <a:rPr lang="zh-TW" altLang="zh-HK" dirty="0" smtClean="0"/>
              <a:t>邀請</a:t>
            </a:r>
            <a:endParaRPr lang="en-US" altLang="zh-TW" dirty="0" smtClean="0"/>
          </a:p>
          <a:p>
            <a:pPr lvl="2"/>
            <a:r>
              <a:rPr lang="zh-TW" altLang="zh-HK" dirty="0" smtClean="0"/>
              <a:t>嘗試</a:t>
            </a:r>
            <a:r>
              <a:rPr lang="zh-TW" altLang="zh-HK" b="1" dirty="0" smtClean="0">
                <a:solidFill>
                  <a:srgbClr val="FF0000"/>
                </a:solidFill>
              </a:rPr>
              <a:t>理解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2"/>
            <a:r>
              <a:rPr lang="zh-TW" altLang="zh-HK" dirty="0" smtClean="0"/>
              <a:t>全</a:t>
            </a:r>
            <a:r>
              <a:rPr lang="zh-TW" altLang="en-US" dirty="0"/>
              <a:t>心</a:t>
            </a:r>
            <a:r>
              <a:rPr lang="zh-TW" altLang="zh-HK" b="1" dirty="0" smtClean="0">
                <a:solidFill>
                  <a:srgbClr val="FF0000"/>
                </a:solidFill>
              </a:rPr>
              <a:t>信靠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2"/>
            <a:r>
              <a:rPr lang="zh-TW" altLang="zh-HK" dirty="0" smtClean="0"/>
              <a:t>勇敢</a:t>
            </a:r>
            <a:r>
              <a:rPr lang="zh-TW" altLang="zh-HK" b="1" dirty="0" smtClean="0">
                <a:solidFill>
                  <a:srgbClr val="FF0000"/>
                </a:solidFill>
              </a:rPr>
              <a:t>回應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（牧民</a:t>
            </a:r>
            <a:r>
              <a:rPr lang="zh-TW" altLang="en-US" dirty="0"/>
              <a:t>－</a:t>
            </a:r>
            <a:r>
              <a:rPr lang="zh-TW" altLang="en-US" sz="2400" dirty="0" smtClean="0"/>
              <a:t>在慈青善會裡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zh-TW" altLang="zh-HK" b="1" dirty="0" smtClean="0">
                <a:solidFill>
                  <a:srgbClr val="FF0000"/>
                </a:solidFill>
              </a:rPr>
              <a:t>聆聽</a:t>
            </a:r>
            <a:r>
              <a:rPr lang="zh-TW" altLang="en-US" dirty="0" smtClean="0"/>
              <a:t>青年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幫助</a:t>
            </a:r>
            <a:r>
              <a:rPr lang="zh-TW" altLang="en-US" b="1" dirty="0" smtClean="0">
                <a:solidFill>
                  <a:srgbClr val="FF0000"/>
                </a:solidFill>
              </a:rPr>
              <a:t>詮釋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dirty="0" smtClean="0"/>
              <a:t>喜樂</a:t>
            </a:r>
            <a:r>
              <a:rPr lang="zh-TW" altLang="zh-HK" b="1" dirty="0" smtClean="0">
                <a:solidFill>
                  <a:srgbClr val="FF0000"/>
                </a:solidFill>
              </a:rPr>
              <a:t>鼓勵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dirty="0" smtClean="0"/>
              <a:t>恆常</a:t>
            </a:r>
            <a:r>
              <a:rPr lang="zh-TW" altLang="zh-HK" b="1" dirty="0" smtClean="0">
                <a:solidFill>
                  <a:srgbClr val="FF0000"/>
                </a:solidFill>
              </a:rPr>
              <a:t>陪伴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青年</a:t>
            </a:r>
            <a:r>
              <a:rPr lang="zh-TW" altLang="en-US" sz="2100" dirty="0" smtClean="0"/>
              <a:t>：</a:t>
            </a:r>
            <a:endParaRPr lang="en-US" altLang="zh-TW" sz="2100" dirty="0" smtClean="0"/>
          </a:p>
          <a:p>
            <a:pPr marL="457200" lvl="1" indent="0">
              <a:buNone/>
            </a:pPr>
            <a:r>
              <a:rPr lang="zh-TW" altLang="zh-HK" b="1" dirty="0" smtClean="0">
                <a:solidFill>
                  <a:srgbClr val="0000FF"/>
                </a:solidFill>
              </a:rPr>
              <a:t>聆聽</a:t>
            </a:r>
            <a:r>
              <a:rPr lang="zh-TW" altLang="zh-HK" b="1" dirty="0">
                <a:solidFill>
                  <a:srgbClr val="0000FF"/>
                </a:solidFill>
              </a:rPr>
              <a:t>、了解、</a:t>
            </a:r>
            <a:r>
              <a:rPr lang="zh-TW" altLang="zh-HK" b="1" dirty="0" smtClean="0">
                <a:solidFill>
                  <a:srgbClr val="0000FF"/>
                </a:solidFill>
              </a:rPr>
              <a:t>回應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zh-TW" altLang="en-US" dirty="0" smtClean="0"/>
              <a:t>帶領</a:t>
            </a:r>
            <a:r>
              <a:rPr lang="zh-TW" altLang="en-US" dirty="0"/>
              <a:t>慈青、在善會裡</a:t>
            </a:r>
            <a:r>
              <a:rPr lang="zh-TW" altLang="en-US" dirty="0" smtClean="0"/>
              <a:t>成長</a:t>
            </a:r>
            <a:endParaRPr lang="en-US" altLang="zh-TW" dirty="0"/>
          </a:p>
          <a:p>
            <a:pPr marL="457200" lvl="1" indent="0">
              <a:buNone/>
            </a:pPr>
            <a:endParaRPr lang="zh-HK" altLang="en-US" b="1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1728192" cy="24371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652378" cy="24371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40" y="3705954"/>
            <a:ext cx="3189704" cy="31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504"/>
            <a:ext cx="91439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617749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中華會省如何應用？</a:t>
            </a:r>
            <a:r>
              <a:rPr lang="zh-TW" altLang="zh-HK" sz="36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最美麗的德行：</a:t>
            </a:r>
            <a:r>
              <a:rPr lang="zh-TW" altLang="zh-HK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純潔</a:t>
            </a:r>
            <a:endParaRPr lang="zh-HK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WITH JESUS</a:t>
            </a:r>
            <a:r>
              <a:rPr lang="en-US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let us </a:t>
            </a:r>
            <a:r>
              <a:rPr lang="en-US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adventure</a:t>
            </a:r>
            <a:r>
              <a:rPr lang="en-US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 the Spirit together!</a:t>
            </a:r>
            <a:endParaRPr lang="zh-TW" altLang="zh-HK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偕同耶穌</a:t>
            </a:r>
            <a:r>
              <a:rPr lang="zh-TW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，讓我們一起在聖神內展開</a:t>
            </a:r>
            <a:r>
              <a:rPr lang="zh-TW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探索生命</a:t>
            </a:r>
            <a:r>
              <a:rPr lang="zh-TW" altLang="zh-HK" sz="28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之旅！</a:t>
            </a:r>
            <a:endParaRPr lang="zh-HK" altLang="en-US" sz="2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導言：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zh-TW" altLang="zh-HK" dirty="0"/>
              <a:t>「</a:t>
            </a:r>
            <a:r>
              <a:rPr lang="en-US" altLang="zh-HK" dirty="0"/>
              <a:t>Adventure</a:t>
            </a:r>
            <a:r>
              <a:rPr lang="zh-TW" altLang="zh-HK" dirty="0"/>
              <a:t>」容易聯想到「歷奇</a:t>
            </a:r>
            <a:r>
              <a:rPr lang="en-US" altLang="zh-HK" dirty="0"/>
              <a:t>ABC</a:t>
            </a:r>
            <a:r>
              <a:rPr lang="zh-TW" altLang="zh-HK" dirty="0"/>
              <a:t>」</a:t>
            </a:r>
          </a:p>
          <a:p>
            <a:r>
              <a:rPr lang="en-US" altLang="zh-HK" b="1" dirty="0" smtClean="0"/>
              <a:t>A</a:t>
            </a:r>
            <a:r>
              <a:rPr lang="en-US" altLang="zh-HK" dirty="0" smtClean="0"/>
              <a:t>dventure </a:t>
            </a:r>
            <a:r>
              <a:rPr lang="en-US" altLang="zh-HK" b="1" dirty="0"/>
              <a:t>B</a:t>
            </a:r>
            <a:r>
              <a:rPr lang="en-US" altLang="zh-HK" dirty="0"/>
              <a:t>ase </a:t>
            </a:r>
            <a:r>
              <a:rPr lang="en-US" altLang="zh-HK" b="1" dirty="0" smtClean="0"/>
              <a:t>C</a:t>
            </a:r>
            <a:r>
              <a:rPr lang="en-US" altLang="zh-HK" dirty="0" smtClean="0"/>
              <a:t>ounselling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感覺：新奇、有趣、</a:t>
            </a:r>
            <a:r>
              <a:rPr lang="zh-TW" altLang="zh-HK" dirty="0" smtClean="0"/>
              <a:t>好玩</a:t>
            </a:r>
            <a:endParaRPr lang="en-US" altLang="zh-TW" dirty="0" smtClean="0"/>
          </a:p>
          <a:p>
            <a:pPr lvl="1"/>
            <a:r>
              <a:rPr lang="zh-TW" altLang="zh-HK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HK" b="1" u="sng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學習過程</a:t>
            </a:r>
            <a:r>
              <a:rPr lang="zh-TW" altLang="zh-HK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zh-HK" dirty="0" smtClean="0"/>
              <a:t>忽略</a:t>
            </a:r>
            <a:r>
              <a:rPr lang="zh-TW" altLang="zh-HK" dirty="0"/>
              <a:t>這</a:t>
            </a:r>
            <a:r>
              <a:rPr lang="zh-TW" altLang="zh-HK" dirty="0" smtClean="0"/>
              <a:t>點易</a:t>
            </a:r>
            <a:r>
              <a:rPr lang="zh-TW" altLang="zh-HK" dirty="0"/>
              <a:t>掉</a:t>
            </a:r>
            <a:r>
              <a:rPr lang="zh-TW" altLang="zh-HK" dirty="0" smtClean="0"/>
              <a:t>進陷阱：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zh-TW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又</a:t>
            </a:r>
            <a:r>
              <a:rPr lang="zh-TW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玩這些！</a:t>
            </a:r>
            <a:endParaRPr lang="zh-HK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9316"/>
            <a:ext cx="2286000" cy="15176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26" y="3354740"/>
            <a:ext cx="2307258" cy="17304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59" y="5087436"/>
            <a:ext cx="2301253" cy="17259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84" y="130325"/>
            <a:ext cx="2286000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 smtClean="0"/>
              <a:t>導言：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zh-TW" altLang="zh-HK" dirty="0"/>
              <a:t>「</a:t>
            </a:r>
            <a:r>
              <a:rPr lang="en-US" altLang="zh-HK" dirty="0"/>
              <a:t>ABC</a:t>
            </a:r>
            <a:r>
              <a:rPr lang="zh-HK" altLang="zh-HK" dirty="0"/>
              <a:t>歷奇為本輔導</a:t>
            </a:r>
            <a:r>
              <a:rPr lang="zh-TW" altLang="zh-HK" dirty="0"/>
              <a:t>」</a:t>
            </a:r>
          </a:p>
          <a:p>
            <a:pPr lvl="1"/>
            <a:r>
              <a:rPr lang="zh-HK" altLang="zh-HK" dirty="0"/>
              <a:t>源於美國歷奇計劃（</a:t>
            </a:r>
            <a:r>
              <a:rPr lang="en-US" altLang="zh-HK" dirty="0"/>
              <a:t>Project Adventure</a:t>
            </a:r>
            <a:r>
              <a:rPr lang="zh-HK" altLang="zh-HK" dirty="0" smtClean="0"/>
              <a:t>）</a:t>
            </a:r>
            <a:endParaRPr lang="en-US" altLang="zh-HK" dirty="0" smtClean="0"/>
          </a:p>
          <a:p>
            <a:pPr lvl="1"/>
            <a:r>
              <a:rPr lang="zh-HK" altLang="zh-HK" dirty="0" smtClean="0"/>
              <a:t>綜合性輔導工作</a:t>
            </a:r>
            <a:r>
              <a:rPr lang="zh-TW" altLang="en-US" dirty="0" smtClean="0"/>
              <a:t>，</a:t>
            </a:r>
            <a:r>
              <a:rPr lang="zh-HK" altLang="zh-HK" dirty="0" smtClean="0"/>
              <a:t>結合</a:t>
            </a:r>
            <a:endParaRPr lang="en-US" altLang="zh-HK" dirty="0" smtClean="0"/>
          </a:p>
          <a:p>
            <a:pPr lvl="2"/>
            <a:r>
              <a:rPr lang="zh-HK" altLang="zh-HK" dirty="0" smtClean="0"/>
              <a:t>體驗</a:t>
            </a:r>
            <a:r>
              <a:rPr lang="zh-HK" altLang="zh-HK" dirty="0"/>
              <a:t>式學習（</a:t>
            </a:r>
            <a:r>
              <a:rPr lang="en-US" altLang="zh-HK" dirty="0" err="1"/>
              <a:t>Experinetial</a:t>
            </a:r>
            <a:r>
              <a:rPr lang="en-US" altLang="zh-HK" dirty="0"/>
              <a:t>  Learning</a:t>
            </a:r>
            <a:r>
              <a:rPr lang="zh-HK" altLang="zh-HK" dirty="0" smtClean="0"/>
              <a:t>）</a:t>
            </a:r>
            <a:endParaRPr lang="en-US" altLang="zh-HK" dirty="0" smtClean="0"/>
          </a:p>
          <a:p>
            <a:pPr lvl="2"/>
            <a:r>
              <a:rPr lang="zh-HK" altLang="zh-HK" dirty="0" smtClean="0"/>
              <a:t>歷</a:t>
            </a:r>
            <a:r>
              <a:rPr lang="zh-HK" altLang="zh-HK" dirty="0"/>
              <a:t>奇活動（</a:t>
            </a:r>
            <a:r>
              <a:rPr lang="en-US" altLang="zh-HK" dirty="0"/>
              <a:t>Adventure Activities</a:t>
            </a:r>
            <a:r>
              <a:rPr lang="zh-HK" altLang="zh-HK" dirty="0" smtClean="0"/>
              <a:t>）</a:t>
            </a:r>
            <a:endParaRPr lang="en-US" altLang="zh-HK" dirty="0" smtClean="0"/>
          </a:p>
          <a:p>
            <a:pPr lvl="2"/>
            <a:r>
              <a:rPr lang="zh-HK" altLang="zh-HK" dirty="0" smtClean="0"/>
              <a:t>野外</a:t>
            </a:r>
            <a:r>
              <a:rPr lang="zh-HK" altLang="zh-HK" dirty="0"/>
              <a:t>訓練（</a:t>
            </a:r>
            <a:r>
              <a:rPr lang="en-US" altLang="zh-HK" dirty="0"/>
              <a:t>Wilderness Training</a:t>
            </a:r>
            <a:r>
              <a:rPr lang="zh-HK" altLang="zh-HK" dirty="0" smtClean="0"/>
              <a:t>）</a:t>
            </a:r>
            <a:endParaRPr lang="en-US" altLang="zh-HK" dirty="0" smtClean="0"/>
          </a:p>
          <a:p>
            <a:pPr lvl="2"/>
            <a:r>
              <a:rPr lang="zh-HK" altLang="zh-HK" dirty="0" smtClean="0"/>
              <a:t>個人</a:t>
            </a:r>
            <a:r>
              <a:rPr lang="zh-HK" altLang="zh-HK" dirty="0"/>
              <a:t>及小組輔導工作（</a:t>
            </a:r>
            <a:r>
              <a:rPr lang="en-US" altLang="zh-HK" dirty="0"/>
              <a:t>Individual and Group Counselling</a:t>
            </a:r>
            <a:r>
              <a:rPr lang="zh-HK" altLang="zh-HK" dirty="0" smtClean="0"/>
              <a:t>）</a:t>
            </a:r>
            <a:endParaRPr lang="zh-TW" altLang="zh-HK" dirty="0"/>
          </a:p>
          <a:p>
            <a:pPr lvl="1"/>
            <a:r>
              <a:rPr lang="zh-TW" altLang="en-US" dirty="0" smtClean="0"/>
              <a:t>目的：</a:t>
            </a:r>
            <a:endParaRPr lang="en-US" altLang="zh-TW" dirty="0" smtClean="0"/>
          </a:p>
          <a:p>
            <a:pPr lvl="2"/>
            <a:r>
              <a:rPr lang="zh-HK" altLang="zh-HK" dirty="0" smtClean="0"/>
              <a:t>提升自信心</a:t>
            </a:r>
            <a:r>
              <a:rPr lang="zh-HK" altLang="zh-HK" dirty="0"/>
              <a:t>、自我形象、人際關係</a:t>
            </a:r>
            <a:r>
              <a:rPr lang="zh-HK" altLang="zh-HK" dirty="0" smtClean="0"/>
              <a:t>、團隊精神</a:t>
            </a:r>
            <a:endParaRPr lang="en-US" altLang="zh-HK" dirty="0" smtClean="0"/>
          </a:p>
          <a:p>
            <a:pPr lvl="2"/>
            <a:r>
              <a:rPr lang="zh-HK" altLang="zh-HK" dirty="0" smtClean="0"/>
              <a:t>建立</a:t>
            </a:r>
            <a:r>
              <a:rPr lang="zh-HK" altLang="zh-HK" dirty="0"/>
              <a:t>自我概念，促進個人成長。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460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ffectLst/>
              </a:rPr>
              <a:t>ABC</a:t>
            </a:r>
            <a:r>
              <a:rPr lang="zh-TW" altLang="zh-HK" dirty="0" smtClean="0">
                <a:effectLst/>
              </a:rPr>
              <a:t>的</a:t>
            </a:r>
            <a:r>
              <a:rPr lang="zh-TW" altLang="en-US" dirty="0" smtClean="0">
                <a:effectLst/>
              </a:rPr>
              <a:t>元素</a:t>
            </a:r>
            <a:r>
              <a:rPr lang="zh-TW" altLang="zh-HK" dirty="0" smtClean="0">
                <a:effectLst/>
              </a:rPr>
              <a:t>：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4644008" cy="5257800"/>
          </a:xfrm>
        </p:spPr>
        <p:txBody>
          <a:bodyPr>
            <a:normAutofit fontScale="85000" lnSpcReduction="10000"/>
          </a:bodyPr>
          <a:lstStyle/>
          <a:p>
            <a:r>
              <a:rPr lang="zh-TW" altLang="zh-HK" dirty="0"/>
              <a:t>經驗「</a:t>
            </a:r>
            <a:r>
              <a:rPr lang="zh-TW" altLang="zh-HK" b="1" dirty="0">
                <a:solidFill>
                  <a:srgbClr val="FF0000"/>
                </a:solidFill>
              </a:rPr>
              <a:t>新奇事物</a:t>
            </a:r>
            <a:r>
              <a:rPr lang="zh-TW" altLang="zh-HK" dirty="0"/>
              <a:t>」的「</a:t>
            </a:r>
            <a:r>
              <a:rPr lang="zh-TW" altLang="zh-HK" b="1" dirty="0">
                <a:solidFill>
                  <a:srgbClr val="FF0000"/>
                </a:solidFill>
              </a:rPr>
              <a:t>挑戰</a:t>
            </a:r>
            <a:r>
              <a:rPr lang="zh-TW" altLang="zh-HK" dirty="0"/>
              <a:t>」（包含：難度、陌生、</a:t>
            </a:r>
            <a:r>
              <a:rPr lang="zh-TW" altLang="zh-HK" dirty="0" smtClean="0"/>
              <a:t>挑戰、冒險、</a:t>
            </a:r>
            <a:r>
              <a:rPr lang="zh-TW" altLang="zh-HK" dirty="0"/>
              <a:t>與日常生活模式不同、但合乎倫理及道德的體驗）</a:t>
            </a:r>
          </a:p>
          <a:p>
            <a:r>
              <a:rPr lang="zh-TW" altLang="zh-HK" dirty="0"/>
              <a:t>促成一個「</a:t>
            </a:r>
            <a:r>
              <a:rPr lang="zh-TW" altLang="zh-HK" b="1" dirty="0">
                <a:solidFill>
                  <a:srgbClr val="FF0000"/>
                </a:solidFill>
              </a:rPr>
              <a:t>反思</a:t>
            </a:r>
            <a:r>
              <a:rPr lang="zh-TW" altLang="zh-HK" dirty="0"/>
              <a:t>的學習過程」：經驗</a:t>
            </a:r>
            <a:r>
              <a:rPr lang="zh-TW" altLang="zh-HK" dirty="0" smtClean="0"/>
              <a:t>不安</a:t>
            </a:r>
            <a:r>
              <a:rPr lang="zh-TW" altLang="en-US" dirty="0" smtClean="0"/>
              <a:t>或不穩定</a:t>
            </a:r>
            <a:r>
              <a:rPr lang="zh-TW" altLang="zh-HK" dirty="0" smtClean="0"/>
              <a:t>狀態</a:t>
            </a:r>
            <a:r>
              <a:rPr lang="zh-TW" altLang="zh-HK" dirty="0"/>
              <a:t>，但也是可以解難、導致成功經驗的處境</a:t>
            </a:r>
          </a:p>
          <a:p>
            <a:r>
              <a:rPr lang="zh-TW" altLang="zh-HK" dirty="0"/>
              <a:t>透過「</a:t>
            </a:r>
            <a:r>
              <a:rPr lang="zh-TW" altLang="zh-HK" b="1" dirty="0">
                <a:solidFill>
                  <a:srgbClr val="FF0000"/>
                </a:solidFill>
              </a:rPr>
              <a:t>解說</a:t>
            </a:r>
            <a:r>
              <a:rPr lang="en-US" altLang="zh-HK" dirty="0"/>
              <a:t>Debriefing</a:t>
            </a:r>
            <a:r>
              <a:rPr lang="zh-TW" altLang="zh-HK" dirty="0"/>
              <a:t>」「</a:t>
            </a:r>
            <a:r>
              <a:rPr lang="zh-TW" altLang="zh-HK" b="1" dirty="0" smtClean="0">
                <a:solidFill>
                  <a:srgbClr val="FF0000"/>
                </a:solidFill>
              </a:rPr>
              <a:t>發現</a:t>
            </a:r>
            <a:r>
              <a:rPr lang="en-US" altLang="zh-TW" b="1" dirty="0" smtClean="0"/>
              <a:t>Discovery</a:t>
            </a:r>
            <a:r>
              <a:rPr lang="zh-TW" altLang="zh-HK" dirty="0" smtClean="0"/>
              <a:t>」新事物</a:t>
            </a:r>
            <a:endParaRPr lang="zh-TW" altLang="zh-HK" dirty="0"/>
          </a:p>
          <a:p>
            <a:r>
              <a:rPr lang="zh-TW" altLang="zh-HK" dirty="0"/>
              <a:t>顯生</a:t>
            </a:r>
            <a:r>
              <a:rPr lang="zh-TW" altLang="zh-HK" b="1" dirty="0">
                <a:solidFill>
                  <a:srgbClr val="FF0000"/>
                </a:solidFill>
              </a:rPr>
              <a:t>普遍原則</a:t>
            </a:r>
            <a:r>
              <a:rPr lang="zh-TW" altLang="zh-HK" dirty="0" smtClean="0"/>
              <a:t>，轉化</a:t>
            </a:r>
            <a:r>
              <a:rPr lang="zh-TW" altLang="zh-HK" dirty="0"/>
              <a:t>成今後的努力。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0"/>
            <a:ext cx="2555776" cy="19168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8" y="1916832"/>
            <a:ext cx="3060848" cy="22956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91" y="4212468"/>
            <a:ext cx="3755909" cy="2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effectLst/>
              </a:rPr>
              <a:t>總會長邀請探索「生命」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628800"/>
            <a:ext cx="4320480" cy="4525963"/>
          </a:xfrm>
        </p:spPr>
        <p:txBody>
          <a:bodyPr/>
          <a:lstStyle/>
          <a:p>
            <a:r>
              <a:rPr lang="zh-TW" altLang="zh-HK" dirty="0"/>
              <a:t>遠行旅途「選擇」時，容易意識生命、反思生命。</a:t>
            </a:r>
          </a:p>
          <a:p>
            <a:r>
              <a:rPr lang="zh-TW" altLang="zh-HK" dirty="0"/>
              <a:t>總會長邀請</a:t>
            </a:r>
            <a:r>
              <a:rPr lang="zh-TW" altLang="zh-HK" b="1" dirty="0">
                <a:solidFill>
                  <a:srgbClr val="FF0000"/>
                </a:solidFill>
              </a:rPr>
              <a:t>發掘生命內蘊</a:t>
            </a:r>
            <a:r>
              <a:rPr lang="zh-TW" altLang="zh-HK" dirty="0"/>
              <a:t>。</a:t>
            </a:r>
          </a:p>
          <a:p>
            <a:r>
              <a:rPr lang="zh-TW" altLang="zh-HK" dirty="0"/>
              <a:t>補充：面對死亡，是反思生命的恩寵機會。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1309151"/>
            <a:ext cx="2664296" cy="2907827"/>
          </a:xfrm>
          <a:prstGeom prst="rect">
            <a:avLst/>
          </a:prstGeom>
        </p:spPr>
      </p:pic>
      <p:pic>
        <p:nvPicPr>
          <p:cNvPr id="6" name="圖片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4" y="3447256"/>
            <a:ext cx="2296670" cy="34381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4216978"/>
            <a:ext cx="2664296" cy="175327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79512" y="537321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我該如何存在？</a:t>
            </a:r>
            <a:endParaRPr lang="zh-HK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9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dirty="0">
                <a:effectLst/>
              </a:rPr>
              <a:t>總會長邀請「在聖神內」探索生命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zh-TW" altLang="zh-HK" dirty="0"/>
              <a:t>是「內心」的</a:t>
            </a:r>
            <a:r>
              <a:rPr lang="zh-TW" altLang="zh-HK" dirty="0" smtClean="0"/>
              <a:t>旅程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在不安狀態當中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HK" dirty="0" smtClean="0"/>
              <a:t>面對</a:t>
            </a:r>
            <a:r>
              <a:rPr lang="zh-TW" altLang="zh-HK" dirty="0"/>
              <a:t>「選擇」</a:t>
            </a:r>
            <a:r>
              <a:rPr lang="zh-TW" altLang="zh-HK" dirty="0" smtClean="0"/>
              <a:t>時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HK" dirty="0" smtClean="0"/>
              <a:t>聖</a:t>
            </a:r>
            <a:r>
              <a:rPr lang="zh-TW" altLang="zh-HK" dirty="0"/>
              <a:t>神常敲打心</a:t>
            </a:r>
            <a:r>
              <a:rPr lang="zh-TW" altLang="zh-HK" dirty="0" smtClean="0"/>
              <a:t>門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HK" dirty="0" smtClean="0"/>
              <a:t>期待我們</a:t>
            </a:r>
            <a:r>
              <a:rPr lang="zh-TW" altLang="en-US" dirty="0" smtClean="0"/>
              <a:t>的</a:t>
            </a:r>
            <a:r>
              <a:rPr lang="zh-TW" altLang="zh-HK" dirty="0" smtClean="0"/>
              <a:t>回應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是心靈與主對話</a:t>
            </a:r>
            <a:endParaRPr lang="zh-TW" altLang="zh-HK" dirty="0"/>
          </a:p>
          <a:p>
            <a:r>
              <a:rPr lang="zh-TW" altLang="zh-HK" dirty="0"/>
              <a:t>是「神修」的</a:t>
            </a:r>
            <a:r>
              <a:rPr lang="zh-TW" altLang="zh-HK" dirty="0" smtClean="0"/>
              <a:t>旅程</a:t>
            </a:r>
            <a:endParaRPr lang="en-US" altLang="zh-TW" dirty="0" smtClean="0"/>
          </a:p>
          <a:p>
            <a:pPr lvl="1"/>
            <a:r>
              <a:rPr lang="zh-TW" altLang="zh-HK" dirty="0" smtClean="0"/>
              <a:t>聖</a:t>
            </a:r>
            <a:r>
              <a:rPr lang="zh-TW" altLang="zh-HK" dirty="0"/>
              <a:t>神帶領</a:t>
            </a:r>
            <a:r>
              <a:rPr lang="zh-TW" altLang="zh-HK" dirty="0" smtClean="0"/>
              <a:t>下</a:t>
            </a:r>
            <a:endParaRPr lang="en-US" altLang="zh-TW" dirty="0" smtClean="0"/>
          </a:p>
          <a:p>
            <a:pPr lvl="1"/>
            <a:r>
              <a:rPr lang="zh-TW" altLang="zh-HK" dirty="0" smtClean="0"/>
              <a:t>生命</a:t>
            </a:r>
            <a:r>
              <a:rPr lang="zh-TW" altLang="zh-HK" dirty="0"/>
              <a:t>會</a:t>
            </a:r>
            <a:r>
              <a:rPr lang="zh-TW" altLang="zh-HK" dirty="0" smtClean="0"/>
              <a:t>得到</a:t>
            </a:r>
            <a:endParaRPr lang="en-US" altLang="zh-TW" dirty="0" smtClean="0"/>
          </a:p>
          <a:p>
            <a:pPr lvl="2"/>
            <a:r>
              <a:rPr lang="zh-TW" altLang="zh-HK" dirty="0" smtClean="0"/>
              <a:t>活化</a:t>
            </a:r>
            <a:endParaRPr lang="en-US" altLang="zh-TW" dirty="0" smtClean="0"/>
          </a:p>
          <a:p>
            <a:pPr lvl="2"/>
            <a:r>
              <a:rPr lang="zh-TW" altLang="zh-HK" dirty="0" smtClean="0"/>
              <a:t>振奮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豐盛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2272765" cy="30358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28" y="4232635"/>
            <a:ext cx="3819872" cy="25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dirty="0">
                <a:effectLst/>
              </a:rPr>
              <a:t>總會長邀請「在聖神內」探索生命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1600200"/>
            <a:ext cx="6228184" cy="5257800"/>
          </a:xfrm>
        </p:spPr>
        <p:txBody>
          <a:bodyPr>
            <a:normAutofit/>
          </a:bodyPr>
          <a:lstStyle/>
          <a:p>
            <a:r>
              <a:rPr lang="zh-TW" altLang="zh-HK" dirty="0"/>
              <a:t>例子：</a:t>
            </a:r>
          </a:p>
          <a:p>
            <a:pPr lvl="1"/>
            <a:r>
              <a:rPr lang="zh-TW" altLang="zh-HK" dirty="0"/>
              <a:t>耶穌和瑪利亞：對聖神</a:t>
            </a:r>
            <a:r>
              <a:rPr lang="zh-TW" altLang="zh-HK" b="1" dirty="0">
                <a:solidFill>
                  <a:srgbClr val="FF0000"/>
                </a:solidFill>
              </a:rPr>
              <a:t>開放</a:t>
            </a:r>
            <a:r>
              <a:rPr lang="zh-TW" altLang="zh-HK" dirty="0"/>
              <a:t>，</a:t>
            </a:r>
            <a:r>
              <a:rPr lang="zh-TW" altLang="zh-HK" dirty="0" smtClean="0"/>
              <a:t>尋找</a:t>
            </a:r>
            <a:r>
              <a:rPr lang="zh-TW" altLang="en-US" dirty="0" smtClean="0"/>
              <a:t>天</a:t>
            </a:r>
            <a:r>
              <a:rPr lang="zh-TW" altLang="zh-HK" dirty="0" smtClean="0"/>
              <a:t>父</a:t>
            </a:r>
            <a:r>
              <a:rPr lang="zh-TW" altLang="zh-HK" b="1" dirty="0" smtClean="0">
                <a:solidFill>
                  <a:srgbClr val="FF0000"/>
                </a:solidFill>
              </a:rPr>
              <a:t>旨意</a:t>
            </a:r>
            <a:r>
              <a:rPr lang="zh-TW" altLang="zh-HK" dirty="0"/>
              <a:t>，讓聖神</a:t>
            </a:r>
            <a:r>
              <a:rPr lang="zh-TW" altLang="zh-HK" b="1" dirty="0">
                <a:solidFill>
                  <a:srgbClr val="FF0000"/>
                </a:solidFill>
              </a:rPr>
              <a:t>陪伴</a:t>
            </a:r>
            <a:r>
              <a:rPr lang="zh-TW" altLang="zh-HK" dirty="0"/>
              <a:t>、推動和引導。</a:t>
            </a:r>
          </a:p>
          <a:p>
            <a:pPr lvl="1"/>
            <a:r>
              <a:rPr lang="zh-TW" altLang="zh-HK" dirty="0"/>
              <a:t>瑪利亞：怕、不明白；了解後，全心投入，因為</a:t>
            </a:r>
            <a:r>
              <a:rPr lang="zh-TW" altLang="zh-HK" dirty="0" smtClean="0"/>
              <a:t>相信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zh-TW" altLang="en-US" dirty="0" smtClean="0">
                <a:solidFill>
                  <a:srgbClr val="0000FF"/>
                </a:solidFill>
              </a:rPr>
              <a:t>「</a:t>
            </a:r>
            <a:r>
              <a:rPr lang="zh-TW" altLang="zh-HK" dirty="0" smtClean="0">
                <a:solidFill>
                  <a:srgbClr val="0000FF"/>
                </a:solidFill>
              </a:rPr>
              <a:t>為</a:t>
            </a:r>
            <a:r>
              <a:rPr lang="zh-TW" altLang="zh-HK" dirty="0">
                <a:solidFill>
                  <a:srgbClr val="0000FF"/>
                </a:solidFill>
              </a:rPr>
              <a:t>天主沒有不可能的</a:t>
            </a:r>
            <a:r>
              <a:rPr lang="zh-TW" altLang="zh-HK" dirty="0" smtClean="0">
                <a:solidFill>
                  <a:srgbClr val="0000FF"/>
                </a:solidFill>
              </a:rPr>
              <a:t>事</a:t>
            </a:r>
            <a:r>
              <a:rPr lang="zh-TW" altLang="en-US" dirty="0" smtClean="0">
                <a:solidFill>
                  <a:srgbClr val="0000FF"/>
                </a:solidFill>
              </a:rPr>
              <a:t>」</a:t>
            </a:r>
            <a:endParaRPr lang="zh-TW" altLang="zh-HK" dirty="0">
              <a:solidFill>
                <a:srgbClr val="0000FF"/>
              </a:solidFill>
            </a:endParaRPr>
          </a:p>
          <a:p>
            <a:pPr lvl="1"/>
            <a:r>
              <a:rPr lang="zh-TW" altLang="zh-HK" dirty="0"/>
              <a:t>鮑思高：不斷尋找，讓聖神引導</a:t>
            </a:r>
            <a:r>
              <a:rPr lang="zh-TW" altLang="zh-HK" dirty="0" smtClean="0"/>
              <a:t>，不斷</a:t>
            </a:r>
            <a:r>
              <a:rPr lang="zh-TW" altLang="zh-HK" dirty="0"/>
              <a:t>塑造自己</a:t>
            </a:r>
            <a:r>
              <a:rPr lang="zh-TW" altLang="zh-HK" dirty="0" smtClean="0"/>
              <a:t>。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zh-TW" altLang="en-US" dirty="0" smtClean="0">
                <a:solidFill>
                  <a:srgbClr val="0000FF"/>
                </a:solidFill>
              </a:rPr>
              <a:t>「</a:t>
            </a:r>
            <a:r>
              <a:rPr lang="zh-TW" altLang="zh-HK" dirty="0" smtClean="0">
                <a:solidFill>
                  <a:srgbClr val="0000FF"/>
                </a:solidFill>
              </a:rPr>
              <a:t>到</a:t>
            </a:r>
            <a:r>
              <a:rPr lang="zh-TW" altLang="zh-HK" dirty="0">
                <a:solidFill>
                  <a:srgbClr val="0000FF"/>
                </a:solidFill>
              </a:rPr>
              <a:t>時候你自會</a:t>
            </a:r>
            <a:r>
              <a:rPr lang="zh-TW" altLang="zh-HK" dirty="0" smtClean="0">
                <a:solidFill>
                  <a:srgbClr val="0000FF"/>
                </a:solidFill>
              </a:rPr>
              <a:t>明白</a:t>
            </a:r>
            <a:r>
              <a:rPr lang="zh-TW" altLang="en-US" dirty="0" smtClean="0">
                <a:solidFill>
                  <a:srgbClr val="0000FF"/>
                </a:solidFill>
              </a:rPr>
              <a:t>」</a:t>
            </a:r>
            <a:endParaRPr lang="zh-HK" altLang="en-US" dirty="0">
              <a:solidFill>
                <a:srgbClr val="0000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3191523" cy="462956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9145"/>
            <a:ext cx="322803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dirty="0">
                <a:effectLst/>
              </a:rPr>
              <a:t>總會長邀請「在聖神內」探索生命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00200"/>
            <a:ext cx="4572000" cy="4525963"/>
          </a:xfrm>
        </p:spPr>
        <p:txBody>
          <a:bodyPr>
            <a:normAutofit/>
          </a:bodyPr>
          <a:lstStyle/>
          <a:p>
            <a:r>
              <a:rPr lang="zh-TW" altLang="zh-HK" dirty="0"/>
              <a:t>生命探索的特點</a:t>
            </a:r>
            <a:r>
              <a:rPr lang="zh-TW" altLang="zh-HK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HK" dirty="0" smtClean="0"/>
              <a:t>不知</a:t>
            </a:r>
            <a:r>
              <a:rPr lang="zh-TW" altLang="zh-HK" dirty="0"/>
              <a:t>旅程終點</a:t>
            </a:r>
            <a:r>
              <a:rPr lang="zh-TW" altLang="zh-HK" dirty="0" smtClean="0"/>
              <a:t>為何</a:t>
            </a:r>
            <a:r>
              <a:rPr lang="zh-TW" altLang="en-US" dirty="0" smtClean="0"/>
              <a:t>（</a:t>
            </a:r>
            <a:r>
              <a:rPr lang="zh-TW" altLang="zh-HK" dirty="0" smtClean="0"/>
              <a:t>面對</a:t>
            </a:r>
            <a:r>
              <a:rPr lang="zh-TW" altLang="zh-HK" dirty="0"/>
              <a:t>不可思議、令人驚訝的挑戰或</a:t>
            </a:r>
            <a:r>
              <a:rPr lang="zh-TW" altLang="zh-HK" dirty="0" smtClean="0"/>
              <a:t>事件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zh-HK" dirty="0" smtClean="0"/>
              <a:t>完全</a:t>
            </a:r>
            <a:r>
              <a:rPr lang="zh-TW" altLang="zh-HK" dirty="0"/>
              <a:t>信賴天主、順服聖神</a:t>
            </a:r>
            <a:r>
              <a:rPr lang="zh-TW" altLang="zh-HK" dirty="0" smtClean="0"/>
              <a:t>引導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看似</a:t>
            </a:r>
            <a:r>
              <a:rPr lang="zh-TW" altLang="zh-HK" dirty="0" smtClean="0"/>
              <a:t>沒有</a:t>
            </a:r>
            <a:r>
              <a:rPr lang="zh-TW" altLang="zh-HK" dirty="0"/>
              <a:t>任何</a:t>
            </a:r>
            <a:r>
              <a:rPr lang="zh-TW" altLang="zh-HK" dirty="0" smtClean="0"/>
              <a:t>保證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但</a:t>
            </a:r>
            <a:r>
              <a:rPr lang="zh-TW" altLang="zh-HK" dirty="0" smtClean="0"/>
              <a:t>終點</a:t>
            </a:r>
            <a:r>
              <a:rPr lang="zh-TW" altLang="zh-HK" dirty="0"/>
              <a:t>肯定是令人</a:t>
            </a:r>
            <a:r>
              <a:rPr lang="zh-TW" altLang="zh-HK" dirty="0" smtClean="0"/>
              <a:t>著迷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2160240" cy="28803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2184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TW" altLang="zh-HK" dirty="0">
                <a:effectLst/>
              </a:rPr>
              <a:t>如何表達這內心神修歷程</a:t>
            </a:r>
            <a:r>
              <a:rPr lang="zh-TW" altLang="zh-HK" dirty="0" smtClean="0">
                <a:effectLst/>
              </a:rPr>
              <a:t>，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zh-HK" dirty="0" smtClean="0">
                <a:effectLst/>
              </a:rPr>
              <a:t>好</a:t>
            </a:r>
            <a:r>
              <a:rPr lang="zh-TW" altLang="zh-HK" dirty="0">
                <a:effectLst/>
              </a:rPr>
              <a:t>使讓聖神陪伴整個生命？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00200"/>
            <a:ext cx="4186808" cy="4525963"/>
          </a:xfrm>
        </p:spPr>
        <p:txBody>
          <a:bodyPr/>
          <a:lstStyle/>
          <a:p>
            <a:r>
              <a:rPr lang="zh-TW" altLang="zh-HK" dirty="0"/>
              <a:t>深厚信仰經驗</a:t>
            </a:r>
          </a:p>
          <a:p>
            <a:r>
              <a:rPr lang="zh-TW" altLang="zh-HK" dirty="0"/>
              <a:t>信仰團體</a:t>
            </a:r>
            <a:r>
              <a:rPr lang="zh-TW" altLang="zh-HK" dirty="0" smtClean="0"/>
              <a:t>幅度</a:t>
            </a:r>
            <a:endParaRPr lang="en-US" altLang="zh-TW" dirty="0" smtClean="0"/>
          </a:p>
          <a:p>
            <a:pPr marL="365125" lvl="1" indent="0">
              <a:buNone/>
            </a:pPr>
            <a:r>
              <a:rPr lang="zh-TW" altLang="zh-HK" dirty="0" smtClean="0"/>
              <a:t>使</a:t>
            </a:r>
            <a:r>
              <a:rPr lang="zh-TW" altLang="zh-HK" dirty="0"/>
              <a:t>憐憫心腸和兄弟友愛這生命幅度不斷成長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2361862" cy="29523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78343"/>
            <a:ext cx="4392488" cy="29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577</Words>
  <Application>Microsoft Office PowerPoint</Application>
  <PresentationFormat>如螢幕大小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導言：</vt:lpstr>
      <vt:lpstr>導言：</vt:lpstr>
      <vt:lpstr>ABC的元素：</vt:lpstr>
      <vt:lpstr>總會長邀請探索「生命」</vt:lpstr>
      <vt:lpstr>總會長邀請「在聖神內」探索生命</vt:lpstr>
      <vt:lpstr>總會長邀請「在聖神內」探索生命</vt:lpstr>
      <vt:lpstr>總會長邀請「在聖神內」探索生命</vt:lpstr>
      <vt:lpstr>如何表達這內心神修歷程， 好使讓聖神陪伴整個生命？</vt:lpstr>
      <vt:lpstr>總會長邀請我們作為陪伴者</vt:lpstr>
      <vt:lpstr>實踐：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FT</dc:creator>
  <cp:lastModifiedBy>FT</cp:lastModifiedBy>
  <cp:revision>23</cp:revision>
  <dcterms:created xsi:type="dcterms:W3CDTF">2015-10-08T12:22:25Z</dcterms:created>
  <dcterms:modified xsi:type="dcterms:W3CDTF">2015-10-12T06:25:56Z</dcterms:modified>
</cp:coreProperties>
</file>