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80" r:id="rId5"/>
    <p:sldId id="281" r:id="rId6"/>
    <p:sldId id="258" r:id="rId7"/>
    <p:sldId id="259" r:id="rId8"/>
    <p:sldId id="260" r:id="rId9"/>
    <p:sldId id="261" r:id="rId10"/>
    <p:sldId id="262" r:id="rId11"/>
    <p:sldId id="28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9144000" cy="6858000" type="screen4x3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242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9B35-898D-4F49-A7E9-8301628CCF64}" type="datetimeFigureOut">
              <a:rPr lang="zh-HK" altLang="en-US" smtClean="0"/>
              <a:t>13/10/2015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56BB-BA8F-4882-814A-4CD56F187C4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69446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9B35-898D-4F49-A7E9-8301628CCF64}" type="datetimeFigureOut">
              <a:rPr lang="zh-HK" altLang="en-US" smtClean="0"/>
              <a:t>13/10/2015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56BB-BA8F-4882-814A-4CD56F187C4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672555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9B35-898D-4F49-A7E9-8301628CCF64}" type="datetimeFigureOut">
              <a:rPr lang="zh-HK" altLang="en-US" smtClean="0"/>
              <a:t>13/10/2015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56BB-BA8F-4882-814A-4CD56F187C4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158722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9B35-898D-4F49-A7E9-8301628CCF64}" type="datetimeFigureOut">
              <a:rPr lang="zh-HK" altLang="en-US" smtClean="0"/>
              <a:t>13/10/2015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56BB-BA8F-4882-814A-4CD56F187C4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22759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9B35-898D-4F49-A7E9-8301628CCF64}" type="datetimeFigureOut">
              <a:rPr lang="zh-HK" altLang="en-US" smtClean="0"/>
              <a:t>13/10/2015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56BB-BA8F-4882-814A-4CD56F187C4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96497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9B35-898D-4F49-A7E9-8301628CCF64}" type="datetimeFigureOut">
              <a:rPr lang="zh-HK" altLang="en-US" smtClean="0"/>
              <a:t>13/10/2015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56BB-BA8F-4882-814A-4CD56F187C4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7868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9B35-898D-4F49-A7E9-8301628CCF64}" type="datetimeFigureOut">
              <a:rPr lang="zh-HK" altLang="en-US" smtClean="0"/>
              <a:t>13/10/2015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56BB-BA8F-4882-814A-4CD56F187C4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4203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9B35-898D-4F49-A7E9-8301628CCF64}" type="datetimeFigureOut">
              <a:rPr lang="zh-HK" altLang="en-US" smtClean="0"/>
              <a:t>13/10/2015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56BB-BA8F-4882-814A-4CD56F187C4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5378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9B35-898D-4F49-A7E9-8301628CCF64}" type="datetimeFigureOut">
              <a:rPr lang="zh-HK" altLang="en-US" smtClean="0"/>
              <a:t>13/10/2015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56BB-BA8F-4882-814A-4CD56F187C4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40079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9B35-898D-4F49-A7E9-8301628CCF64}" type="datetimeFigureOut">
              <a:rPr lang="zh-HK" altLang="en-US" smtClean="0"/>
              <a:t>13/10/2015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56BB-BA8F-4882-814A-4CD56F187C4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4681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D9B35-898D-4F49-A7E9-8301628CCF64}" type="datetimeFigureOut">
              <a:rPr lang="zh-HK" altLang="en-US" smtClean="0"/>
              <a:t>13/10/2015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56BB-BA8F-4882-814A-4CD56F187C4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976910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D9B35-898D-4F49-A7E9-8301628CCF64}" type="datetimeFigureOut">
              <a:rPr lang="zh-HK" altLang="en-US" smtClean="0"/>
              <a:t>13/10/2015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256BB-BA8F-4882-814A-4CD56F187C4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53863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80528" y="332656"/>
            <a:ext cx="9505056" cy="1470025"/>
          </a:xfrm>
        </p:spPr>
        <p:txBody>
          <a:bodyPr>
            <a:noAutofit/>
          </a:bodyPr>
          <a:lstStyle/>
          <a:p>
            <a:r>
              <a:rPr lang="zh-TW" altLang="en-US" sz="5900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偕同耶穌，讓我們一起</a:t>
            </a:r>
            <a:r>
              <a:rPr lang="en-US" altLang="zh-TW" sz="5900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/>
            </a:r>
            <a:br>
              <a:rPr lang="en-US" altLang="zh-TW" sz="5900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</a:br>
            <a:r>
              <a:rPr lang="zh-TW" altLang="en-US" sz="5900" dirty="0" smtClean="0">
                <a:ln>
                  <a:solidFill>
                    <a:srgbClr val="FFFF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在聖神內展開探索生命之旅</a:t>
            </a:r>
            <a:endParaRPr lang="zh-HK" altLang="en-US" sz="5900" dirty="0">
              <a:ln>
                <a:solidFill>
                  <a:srgbClr val="FFFF00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流隸體" panose="02010609010101010101" pitchFamily="49" charset="-120"/>
              <a:ea typeface="華康流隸體" panose="02010609010101010101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71328" y="2564904"/>
            <a:ext cx="7272672" cy="1752600"/>
          </a:xfrm>
        </p:spPr>
        <p:txBody>
          <a:bodyPr>
            <a:noAutofit/>
          </a:bodyPr>
          <a:lstStyle/>
          <a:p>
            <a:pPr algn="r"/>
            <a:r>
              <a:rPr lang="en-US" altLang="zh-HK" sz="3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M Old Western" panose="02000400000000000000" pitchFamily="2" charset="0"/>
                <a:ea typeface="CM Old Western" panose="02000400000000000000" pitchFamily="2" charset="0"/>
              </a:rPr>
              <a:t>With Jesus, let us adventure </a:t>
            </a:r>
          </a:p>
          <a:p>
            <a:pPr algn="r"/>
            <a:r>
              <a:rPr lang="en-US" altLang="zh-HK" sz="36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M Old Western" panose="02000400000000000000" pitchFamily="2" charset="0"/>
                <a:ea typeface="CM Old Western" panose="02000400000000000000" pitchFamily="2" charset="0"/>
              </a:rPr>
              <a:t>in the Spirit together!</a:t>
            </a:r>
            <a:endParaRPr lang="zh-HK" altLang="en-US" sz="36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M Old Western" panose="02000400000000000000" pitchFamily="2" charset="0"/>
              <a:ea typeface="CM Old Western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74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創</a:t>
            </a:r>
            <a:r>
              <a:rPr lang="en-US" altLang="zh-TW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2:18,21-25</a:t>
            </a:r>
            <a:endParaRPr lang="zh-HK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流隸體" panose="02010609010101010101" pitchFamily="49" charset="-120"/>
              <a:ea typeface="華康流隸體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61653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dirty="0" smtClean="0">
                <a:ln>
                  <a:solidFill>
                    <a:srgbClr val="FFFF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上</a:t>
            </a:r>
            <a:r>
              <a:rPr lang="zh-TW" altLang="en-US" sz="4800" dirty="0">
                <a:ln>
                  <a:solidFill>
                    <a:srgbClr val="FFFF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主天主說：「人單獨不好，我要給他造個與他相稱的助手。</a:t>
            </a:r>
            <a:r>
              <a:rPr lang="zh-TW" altLang="en-US" sz="4800" dirty="0" smtClean="0">
                <a:ln>
                  <a:solidFill>
                    <a:srgbClr val="FFFF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」</a:t>
            </a:r>
            <a:r>
              <a:rPr lang="en-US" altLang="zh-TW" sz="4800" dirty="0" smtClean="0">
                <a:ln>
                  <a:solidFill>
                    <a:srgbClr val="FFFF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…</a:t>
            </a:r>
          </a:p>
          <a:p>
            <a:pPr marL="0" indent="0">
              <a:buNone/>
            </a:pPr>
            <a:r>
              <a:rPr lang="zh-TW" altLang="en-US" sz="4800" dirty="0" smtClean="0">
                <a:ln>
                  <a:solidFill>
                    <a:srgbClr val="FFFF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上</a:t>
            </a:r>
            <a:r>
              <a:rPr lang="zh-TW" altLang="en-US" sz="4800" dirty="0">
                <a:ln>
                  <a:solidFill>
                    <a:srgbClr val="FFFF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主天主遂使人熟睡，當他睡著了，就取出了他的一根肋骨，再用肉補滿原處</a:t>
            </a:r>
            <a:r>
              <a:rPr lang="zh-TW" altLang="en-US" sz="4800" dirty="0" smtClean="0">
                <a:ln>
                  <a:solidFill>
                    <a:srgbClr val="FFFF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。然後</a:t>
            </a:r>
            <a:r>
              <a:rPr lang="zh-TW" altLang="en-US" sz="4800" dirty="0">
                <a:ln>
                  <a:solidFill>
                    <a:srgbClr val="FFFF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上主天主用那由人取來的肋骨，形成了一個女人，引她到人前</a:t>
            </a:r>
            <a:r>
              <a:rPr lang="zh-TW" altLang="en-US" sz="4800" dirty="0" smtClean="0">
                <a:ln>
                  <a:solidFill>
                    <a:srgbClr val="FFFF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，</a:t>
            </a:r>
            <a:endParaRPr lang="zh-HK" altLang="en-US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2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5000"/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創</a:t>
            </a:r>
            <a:r>
              <a:rPr lang="en-US" altLang="zh-TW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2:18,21-25</a:t>
            </a:r>
            <a:endParaRPr lang="zh-HK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流隸體" panose="02010609010101010101" pitchFamily="49" charset="-120"/>
              <a:ea typeface="華康流隸體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5400" dirty="0" smtClean="0">
                <a:ln>
                  <a:solidFill>
                    <a:srgbClr val="FFFF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人</a:t>
            </a:r>
            <a:r>
              <a:rPr lang="zh-TW" altLang="en-US" sz="5400" dirty="0">
                <a:ln>
                  <a:solidFill>
                    <a:srgbClr val="FFFF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遂說：「這才真是我的骨中之骨，肉中之肉，她應稱為「女人」，因為是由男人取出的。」為此人應離開自己的父母，依附自己的妻子，二人成為一體。當時，男女二人都赤身露體，並不害羞</a:t>
            </a:r>
            <a:r>
              <a:rPr lang="zh-TW" altLang="en-US" sz="5400" dirty="0" smtClean="0">
                <a:ln>
                  <a:solidFill>
                    <a:srgbClr val="FFFF0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。</a:t>
            </a:r>
            <a:endParaRPr lang="zh-HK" altLang="en-US" sz="5400" dirty="0"/>
          </a:p>
        </p:txBody>
      </p:sp>
    </p:spTree>
    <p:extLst>
      <p:ext uri="{BB962C8B-B14F-4D97-AF65-F5344CB8AC3E}">
        <p14:creationId xmlns:p14="http://schemas.microsoft.com/office/powerpoint/2010/main" val="1744921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437112"/>
          </a:xfrm>
        </p:spPr>
        <p:txBody>
          <a:bodyPr>
            <a:noAutofit/>
          </a:bodyPr>
          <a:lstStyle/>
          <a:p>
            <a:r>
              <a:rPr lang="zh-TW" altLang="en-US" sz="60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人以自己的肉身</a:t>
            </a:r>
            <a:r>
              <a:rPr lang="en-US" altLang="zh-TW" sz="60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,</a:t>
            </a:r>
            <a:r>
              <a:rPr lang="zh-TW" altLang="en-US" sz="60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表達真愛</a:t>
            </a:r>
            <a:r>
              <a:rPr lang="en-US" altLang="zh-TW" sz="60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,</a:t>
            </a:r>
            <a:br>
              <a:rPr lang="en-US" altLang="zh-TW" sz="60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</a:br>
            <a:r>
              <a:rPr lang="zh-TW" altLang="en-US" sz="60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並在天主的計劃中</a:t>
            </a:r>
            <a:r>
              <a:rPr lang="en-US" altLang="zh-TW" sz="60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,</a:t>
            </a:r>
            <a:r>
              <a:rPr lang="zh-TW" altLang="en-US" sz="60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與異性的身軀</a:t>
            </a:r>
            <a:r>
              <a:rPr lang="en-US" altLang="zh-TW" sz="60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,</a:t>
            </a:r>
            <a:r>
              <a:rPr lang="zh-TW" altLang="en-US" sz="60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達成：「二人成為一體的境界，藉此領受生育繁殖的使命。」</a:t>
            </a:r>
            <a:endParaRPr lang="zh-HK" altLang="en-US" sz="6000" b="1" dirty="0">
              <a:ln>
                <a:solidFill>
                  <a:schemeClr val="bg1">
                    <a:lumMod val="9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4653136"/>
            <a:ext cx="9144000" cy="1968624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天主祝福他們說</a:t>
            </a:r>
            <a:r>
              <a:rPr lang="zh-TW" alt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en-US" altLang="zh-TW" sz="4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你們要生育繁殖，充滿大地，治理大地</a:t>
            </a:r>
            <a:r>
              <a:rPr lang="zh-TW" alt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en-US" altLang="zh-TW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﹝</a:t>
            </a: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創</a:t>
            </a:r>
            <a:r>
              <a:rPr lang="en-US" altLang="zh-TW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en-US" altLang="zh-TW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28﹞</a:t>
            </a:r>
            <a:endParaRPr lang="zh-HK" altLang="en-US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3819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8857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為何要用肉身去表達真愛</a:t>
            </a:r>
            <a:endParaRPr lang="zh-HK" alt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6984776"/>
          </a:xfrm>
        </p:spPr>
        <p:txBody>
          <a:bodyPr>
            <a:noAutofit/>
          </a:bodyPr>
          <a:lstStyle/>
          <a:p>
            <a:pPr marL="0" indent="0">
              <a:lnSpc>
                <a:spcPts val="5000"/>
              </a:lnSpc>
              <a:buNone/>
            </a:pPr>
            <a:r>
              <a:rPr lang="zh-TW" altLang="en-US" sz="5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肉身</a:t>
            </a:r>
            <a:endParaRPr lang="en-US" altLang="zh-TW" sz="540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  <a:p>
            <a:pPr marL="0" indent="0">
              <a:lnSpc>
                <a:spcPts val="5000"/>
              </a:lnSpc>
              <a:buNone/>
            </a:pPr>
            <a:r>
              <a:rPr lang="zh-TW" altLang="en-US" sz="54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 </a:t>
            </a:r>
            <a:r>
              <a:rPr lang="zh-TW" altLang="en-US" sz="5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 </a:t>
            </a:r>
            <a:r>
              <a:rPr lang="en-US" altLang="zh-TW" sz="5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&gt;&gt;&gt;</a:t>
            </a:r>
            <a:r>
              <a:rPr lang="zh-TW" altLang="en-US" sz="5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有限</a:t>
            </a:r>
            <a:endParaRPr lang="en-US" altLang="zh-TW" sz="540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  <a:p>
            <a:pPr marL="0" indent="0">
              <a:lnSpc>
                <a:spcPts val="5000"/>
              </a:lnSpc>
              <a:buNone/>
            </a:pPr>
            <a:r>
              <a:rPr lang="en-US" altLang="zh-TW" sz="5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      &gt;&gt;&gt;</a:t>
            </a:r>
            <a:r>
              <a:rPr lang="zh-TW" altLang="en-US" sz="5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選擇</a:t>
            </a:r>
            <a:endParaRPr lang="en-US" altLang="zh-TW" sz="540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  <a:p>
            <a:pPr marL="0" indent="0">
              <a:lnSpc>
                <a:spcPts val="5000"/>
              </a:lnSpc>
              <a:buNone/>
            </a:pPr>
            <a:r>
              <a:rPr lang="zh-TW" altLang="en-US" sz="5400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 </a:t>
            </a:r>
            <a:r>
              <a:rPr lang="zh-TW" altLang="en-US" sz="5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         </a:t>
            </a:r>
            <a:r>
              <a:rPr lang="en-US" altLang="zh-TW" sz="5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&gt;&gt;&gt;</a:t>
            </a:r>
            <a:r>
              <a:rPr lang="zh-TW" altLang="en-US" sz="5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捨棄</a:t>
            </a:r>
            <a:endParaRPr lang="en-US" altLang="zh-TW" sz="540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  <a:p>
            <a:pPr marL="0" indent="0">
              <a:lnSpc>
                <a:spcPts val="5000"/>
              </a:lnSpc>
              <a:buNone/>
            </a:pPr>
            <a:r>
              <a:rPr lang="zh-TW" altLang="en-US" sz="5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              </a:t>
            </a:r>
            <a:r>
              <a:rPr lang="en-US" altLang="zh-TW" sz="5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&gt;&gt;&gt;</a:t>
            </a:r>
            <a:r>
              <a:rPr lang="zh-TW" altLang="en-US" sz="5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犧牲</a:t>
            </a:r>
            <a:endParaRPr lang="en-US" altLang="zh-TW" sz="540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  <a:p>
            <a:pPr marL="0" indent="0">
              <a:lnSpc>
                <a:spcPts val="5000"/>
              </a:lnSpc>
              <a:buNone/>
            </a:pPr>
            <a:r>
              <a:rPr lang="en-US" altLang="zh-TW" sz="5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					     &gt;&gt;&gt;</a:t>
            </a:r>
            <a:r>
              <a:rPr lang="zh-TW" altLang="en-US" sz="5400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奉獻</a:t>
            </a:r>
            <a:endParaRPr lang="en-US" altLang="zh-TW" sz="5400" dirty="0" smtClean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  <a:p>
            <a:pPr marL="0" indent="0">
              <a:lnSpc>
                <a:spcPts val="5000"/>
              </a:lnSpc>
              <a:buNone/>
            </a:pPr>
            <a:r>
              <a:rPr lang="zh-TW" altLang="en-US" sz="5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真愛</a:t>
            </a:r>
            <a:r>
              <a:rPr lang="en-US" altLang="zh-TW" sz="5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=</a:t>
            </a:r>
            <a:r>
              <a:rPr lang="zh-TW" altLang="en-US" sz="5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奉獻</a:t>
            </a:r>
            <a:endParaRPr lang="zh-HK" altLang="en-US" sz="5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372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79512" y="908720"/>
            <a:ext cx="7128792" cy="1470025"/>
          </a:xfrm>
        </p:spPr>
        <p:txBody>
          <a:bodyPr>
            <a:noAutofit/>
          </a:bodyPr>
          <a:lstStyle/>
          <a:p>
            <a:pPr algn="l"/>
            <a:r>
              <a:rPr lang="zh-TW" altLang="en-US" sz="66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耶穌死在十字架上</a:t>
            </a:r>
            <a:endParaRPr lang="zh-HK" altLang="en-US" sz="6600" b="1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51520" y="2492896"/>
            <a:ext cx="6192688" cy="1752600"/>
          </a:xfrm>
        </p:spPr>
        <p:txBody>
          <a:bodyPr>
            <a:noAutofit/>
          </a:bodyPr>
          <a:lstStyle/>
          <a:p>
            <a:r>
              <a:rPr lang="zh-TW" altLang="en-US" sz="66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完美演繹</a:t>
            </a:r>
            <a:endParaRPr lang="en-US" altLang="zh-TW" sz="6600" b="1" dirty="0" smtClean="0">
              <a:ln>
                <a:solidFill>
                  <a:schemeClr val="bg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  <a:p>
            <a:endParaRPr lang="en-US" altLang="zh-HK" sz="2800" b="1" dirty="0">
              <a:ln>
                <a:solidFill>
                  <a:schemeClr val="bg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  <a:p>
            <a:r>
              <a:rPr lang="zh-TW" altLang="en-US" sz="66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真愛</a:t>
            </a:r>
            <a:r>
              <a:rPr lang="en-US" altLang="zh-TW" sz="66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=</a:t>
            </a:r>
            <a:r>
              <a:rPr lang="zh-TW" altLang="en-US" sz="66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魏碑" panose="020B0609010101010101" pitchFamily="49" charset="-120"/>
                <a:ea typeface="文鼎粗魏碑" panose="020B0609010101010101" pitchFamily="49" charset="-120"/>
              </a:rPr>
              <a:t>奉獻</a:t>
            </a:r>
            <a:endParaRPr lang="zh-HK" altLang="en-US" sz="6600" b="1" dirty="0">
              <a:ln>
                <a:solidFill>
                  <a:schemeClr val="bg1"/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魏碑" panose="020B0609010101010101" pitchFamily="49" charset="-120"/>
              <a:ea typeface="文鼎粗魏碑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2352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0419" y="764704"/>
            <a:ext cx="9144000" cy="4525963"/>
          </a:xfrm>
        </p:spPr>
        <p:txBody>
          <a:bodyPr>
            <a:normAutofit/>
          </a:bodyPr>
          <a:lstStyle/>
          <a:p>
            <a:endParaRPr lang="en-US" altLang="zh-HK" dirty="0">
              <a:sym typeface="Wingdings" panose="05000000000000000000" pitchFamily="2" charset="2"/>
            </a:endParaRPr>
          </a:p>
          <a:p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  <a:sym typeface="Wingdings" panose="05000000000000000000" pitchFamily="2" charset="2"/>
              </a:rPr>
              <a:t>兩性成為一體</a:t>
            </a:r>
            <a:endParaRPr lang="en-US" altLang="zh-TW" sz="6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荊棘體" panose="020B0602010101010101" pitchFamily="34" charset="-120"/>
              <a:ea typeface="文鼎荊棘體" panose="020B0602010101010101" pitchFamily="34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zh-TW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  <a:sym typeface="Wingdings" panose="05000000000000000000" pitchFamily="2" charset="2"/>
              </a:rPr>
              <a:t>	  </a:t>
            </a:r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  <a:sym typeface="Wingdings" panose="05000000000000000000" pitchFamily="2" charset="2"/>
              </a:rPr>
              <a:t>是天主的計劃</a:t>
            </a:r>
            <a:endParaRPr lang="en-US" altLang="zh-TW" sz="6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荊棘體" panose="020B0602010101010101" pitchFamily="34" charset="-120"/>
              <a:ea typeface="文鼎荊棘體" panose="020B0602010101010101" pitchFamily="34" charset="-120"/>
              <a:sym typeface="Wingdings" panose="05000000000000000000" pitchFamily="2" charset="2"/>
            </a:endParaRPr>
          </a:p>
          <a:p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快樂</a:t>
            </a:r>
            <a:r>
              <a:rPr lang="zh-TW" altLang="en-US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、幸福、平安</a:t>
            </a:r>
            <a:r>
              <a:rPr lang="zh-TW" altLang="en-US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、享受</a:t>
            </a:r>
            <a:endParaRPr lang="zh-HK" altLang="en-US" sz="6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荊棘體" panose="020B0602010101010101" pitchFamily="34" charset="-120"/>
              <a:ea typeface="文鼎荊棘體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9806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-5747" y="1052736"/>
            <a:ext cx="9144000" cy="58052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但人若把享樂與使命分開</a:t>
            </a:r>
            <a:endParaRPr lang="en-US" altLang="zh-TW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荊棘體" panose="020B0602010101010101" pitchFamily="34" charset="-120"/>
              <a:ea typeface="文鼎荊棘體" panose="020B0602010101010101" pitchFamily="34" charset="-120"/>
            </a:endParaRPr>
          </a:p>
          <a:p>
            <a:pPr marL="0" indent="0">
              <a:buNone/>
            </a:pPr>
            <a:r>
              <a:rPr lang="en-US" altLang="zh-TW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  <a:sym typeface="Wingdings" panose="05000000000000000000" pitchFamily="2" charset="2"/>
              </a:rPr>
              <a:t>-&gt;</a:t>
            </a:r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  <a:sym typeface="Wingdings" panose="05000000000000000000" pitchFamily="2" charset="2"/>
              </a:rPr>
              <a:t>享樂主義</a:t>
            </a:r>
            <a:endParaRPr lang="en-US" altLang="zh-TW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荊棘體" panose="020B0602010101010101" pitchFamily="34" charset="-120"/>
              <a:ea typeface="文鼎荊棘體" panose="020B0602010101010101" pitchFamily="34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zh-TW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  <a:sym typeface="Wingdings" panose="05000000000000000000" pitchFamily="2" charset="2"/>
              </a:rPr>
              <a:t>-&gt;</a:t>
            </a:r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  <a:sym typeface="Wingdings" panose="05000000000000000000" pitchFamily="2" charset="2"/>
              </a:rPr>
              <a:t>失卻人的尊嚴與價值</a:t>
            </a:r>
            <a:endParaRPr lang="en-US" altLang="zh-TW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荊棘體" panose="020B0602010101010101" pitchFamily="34" charset="-120"/>
              <a:ea typeface="文鼎荊棘體" panose="020B0602010101010101" pitchFamily="34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zh-TW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  <a:sym typeface="Wingdings" panose="05000000000000000000" pitchFamily="2" charset="2"/>
              </a:rPr>
              <a:t>-&gt;</a:t>
            </a:r>
            <a:r>
              <a:rPr lang="zh-TW" alt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  <a:sym typeface="Wingdings" panose="05000000000000000000" pitchFamily="2" charset="2"/>
              </a:rPr>
              <a:t>相反天主的計劃</a:t>
            </a:r>
            <a:endParaRPr lang="zh-HK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荊棘體" panose="020B0602010101010101" pitchFamily="34" charset="-120"/>
              <a:ea typeface="文鼎荊棘體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6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827584" y="-171400"/>
            <a:ext cx="7772400" cy="1369755"/>
          </a:xfrm>
        </p:spPr>
        <p:txBody>
          <a:bodyPr>
            <a:normAutofit/>
          </a:bodyPr>
          <a:lstStyle/>
          <a:p>
            <a:r>
              <a:rPr lang="zh-TW" alt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德行</a:t>
            </a:r>
            <a:endParaRPr lang="zh-HK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26" y="980728"/>
            <a:ext cx="9144000" cy="2880320"/>
          </a:xfrm>
        </p:spPr>
        <p:txBody>
          <a:bodyPr>
            <a:noAutofit/>
          </a:bodyPr>
          <a:lstStyle/>
          <a:p>
            <a:r>
              <a:rPr lang="zh-TW" altLang="en-US" sz="60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幫助人從享樂與使命</a:t>
            </a:r>
            <a:r>
              <a:rPr lang="zh-TW" altLang="en-US" sz="60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中</a:t>
            </a:r>
            <a:endParaRPr lang="en-US" altLang="zh-TW" sz="6000" b="1" dirty="0" smtClean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  <a:p>
            <a:r>
              <a:rPr lang="zh-TW" altLang="en-US" sz="60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取得</a:t>
            </a:r>
            <a:r>
              <a:rPr lang="zh-TW" altLang="en-US" sz="60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平衡</a:t>
            </a:r>
            <a:r>
              <a:rPr lang="en-US" altLang="zh-TW" sz="60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,</a:t>
            </a:r>
          </a:p>
          <a:p>
            <a:r>
              <a:rPr lang="zh-TW" altLang="en-US" sz="60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從兩性的關係中發展真正的愛情</a:t>
            </a:r>
            <a:endParaRPr lang="zh-HK" altLang="en-US" sz="6000" b="1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927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790" y="836712"/>
            <a:ext cx="9144000" cy="45693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60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這個</a:t>
            </a:r>
            <a:r>
              <a:rPr lang="zh-TW" altLang="en-US" sz="60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德行</a:t>
            </a:r>
            <a:endParaRPr lang="en-US" altLang="zh-TW" sz="6000" b="1" dirty="0" smtClean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0" indent="0" algn="ctr">
              <a:buNone/>
            </a:pPr>
            <a:r>
              <a:rPr lang="zh-TW" altLang="en-US" sz="60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被</a:t>
            </a:r>
            <a:r>
              <a:rPr lang="zh-TW" altLang="en-US" sz="60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鮑思高神父稱為</a:t>
            </a:r>
            <a:endParaRPr lang="en-US" altLang="zh-TW" sz="6000" b="1" dirty="0" smtClean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  <a:p>
            <a:pPr marL="0" indent="0" algn="ctr">
              <a:buNone/>
            </a:pPr>
            <a:endParaRPr lang="en-US" altLang="zh-TW" sz="1400" b="1" dirty="0" smtClean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談楷體W5(P)" panose="03000500000000000000" pitchFamily="66" charset="-120"/>
              <a:ea typeface="華康談楷體W5(P)" panose="03000500000000000000" pitchFamily="66" charset="-120"/>
            </a:endParaRPr>
          </a:p>
          <a:p>
            <a:pPr marL="0" indent="0" algn="ctr">
              <a:buNone/>
            </a:pPr>
            <a:r>
              <a:rPr lang="zh-TW" altLang="en-US" sz="80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「最美麗的德行」</a:t>
            </a:r>
            <a:endParaRPr lang="en-US" altLang="zh-TW" sz="8000" b="1" dirty="0" smtClean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談楷體W5(P)" panose="03000500000000000000" pitchFamily="66" charset="-120"/>
              <a:ea typeface="華康談楷體W5(P)" panose="03000500000000000000" pitchFamily="66" charset="-120"/>
            </a:endParaRPr>
          </a:p>
          <a:p>
            <a:pPr marL="0" indent="0" algn="ctr">
              <a:buNone/>
            </a:pPr>
            <a:r>
              <a:rPr lang="zh-TW" altLang="en-US" sz="8000" b="1" dirty="0" smtClean="0">
                <a:ln>
                  <a:solidFill>
                    <a:schemeClr val="bg1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「天使的德行」</a:t>
            </a:r>
            <a:endParaRPr lang="zh-HK" altLang="en-US" sz="8000" b="1" dirty="0">
              <a:ln>
                <a:solidFill>
                  <a:schemeClr val="bg1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談楷體W5(P)" panose="03000500000000000000" pitchFamily="66" charset="-120"/>
              <a:ea typeface="華康談楷體W5(P)" panose="030005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7071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純潔、潔德</a:t>
            </a:r>
            <a:endParaRPr lang="en-US" altLang="zh-TW" sz="9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談楷體W5(P)" panose="03000500000000000000" pitchFamily="66" charset="-120"/>
              <a:ea typeface="華康談楷體W5(P)" panose="03000500000000000000" pitchFamily="66" charset="-120"/>
            </a:endParaRPr>
          </a:p>
          <a:p>
            <a:pPr marL="0" indent="0" algn="ctr">
              <a:buNone/>
            </a:pPr>
            <a:r>
              <a:rPr lang="en-US" altLang="zh-TW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ittle sunshine" panose="02000603000000000000" pitchFamily="2" charset="0"/>
                <a:ea typeface="A little sunshine" panose="02000603000000000000" pitchFamily="2" charset="0"/>
              </a:rPr>
              <a:t>C</a:t>
            </a:r>
            <a:r>
              <a:rPr lang="en-US" altLang="zh-TW" sz="9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ittle sunshine" panose="02000603000000000000" pitchFamily="2" charset="0"/>
                <a:ea typeface="A little sunshine" panose="02000603000000000000" pitchFamily="2" charset="0"/>
              </a:rPr>
              <a:t>hastity</a:t>
            </a:r>
            <a:endParaRPr lang="zh-HK" altLang="en-US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 little sunshin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79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聖神降臨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(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宗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2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：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1-13)</a:t>
            </a:r>
            <a:endParaRPr lang="zh-HK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流隸體" panose="02010609010101010101" pitchFamily="49" charset="-120"/>
              <a:ea typeface="華康流隸體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dirty="0" smtClean="0">
                <a:latin typeface="文鼎行楷碑體" panose="020B0602010101010101" pitchFamily="34" charset="-120"/>
                <a:ea typeface="文鼎行楷碑體" panose="020B0602010101010101" pitchFamily="34" charset="-120"/>
              </a:rPr>
              <a:t>五旬節日一到，眾人都聚集一處。忽然，從天上來了一陣響聲，好像暴風颳來，充滿了他們所在的全座房屋。有些散開好像火的舌頭，停留在他們每人頭上，眾人都充滿了聖神，照聖神賜給他們的話，說起外方話來。</a:t>
            </a:r>
            <a:endParaRPr lang="zh-HK" altLang="en-US" sz="4800" dirty="0"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807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318051"/>
          </a:xfrm>
        </p:spPr>
        <p:txBody>
          <a:bodyPr/>
          <a:lstStyle/>
          <a:p>
            <a:pPr marL="0" indent="0">
              <a:buNone/>
            </a:pPr>
            <a:r>
              <a:rPr lang="en-US" altLang="zh-TW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1885</a:t>
            </a:r>
            <a:r>
              <a:rPr lang="zh-TW" altLang="en-US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 </a:t>
            </a:r>
            <a:r>
              <a:rPr lang="en-US" altLang="zh-TW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&lt;&lt;</a:t>
            </a:r>
            <a:r>
              <a:rPr lang="zh-TW" altLang="en-US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青年袖珍</a:t>
            </a:r>
            <a:r>
              <a:rPr lang="en-US" altLang="zh-TW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&gt;&gt;</a:t>
            </a:r>
            <a:r>
              <a:rPr lang="en-US" altLang="zh-TW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  <a:sym typeface="Wingdings" panose="05000000000000000000" pitchFamily="2" charset="2"/>
              </a:rPr>
              <a:t></a:t>
            </a:r>
            <a:r>
              <a:rPr lang="zh-TW" altLang="en-US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  <a:sym typeface="Wingdings" panose="05000000000000000000" pitchFamily="2" charset="2"/>
              </a:rPr>
              <a:t> 為青年</a:t>
            </a:r>
            <a:endParaRPr lang="en-US" altLang="zh-TW" sz="48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zh-TW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  <a:sym typeface="Wingdings" panose="05000000000000000000" pitchFamily="2" charset="2"/>
              </a:rPr>
              <a:t>1847:</a:t>
            </a:r>
            <a:r>
              <a:rPr lang="zh-TW" altLang="en-US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  <a:sym typeface="Wingdings" panose="05000000000000000000" pitchFamily="2" charset="2"/>
              </a:rPr>
              <a:t>寫給會士的一席話</a:t>
            </a:r>
            <a:r>
              <a:rPr lang="en-US" altLang="zh-TW" sz="4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  <a:sym typeface="Wingdings" panose="05000000000000000000" pitchFamily="2" charset="2"/>
              </a:rPr>
              <a:t>.</a:t>
            </a:r>
          </a:p>
          <a:p>
            <a:pPr marL="0" indent="0">
              <a:buNone/>
            </a:pPr>
            <a:endParaRPr lang="en-US" altLang="zh-TW" sz="4800" dirty="0">
              <a:latin typeface="文鼎行楷碑體" panose="020B0602010101010101" pitchFamily="34" charset="-120"/>
              <a:ea typeface="文鼎行楷碑體" panose="020B0602010101010101" pitchFamily="34" charset="-12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談楷體W5(P)" panose="03000500000000000000" pitchFamily="66" charset="-120"/>
                <a:ea typeface="華康談楷體W5(P)" panose="03000500000000000000" pitchFamily="66" charset="-120"/>
                <a:sym typeface="Wingdings" panose="05000000000000000000" pitchFamily="2" charset="2"/>
              </a:rPr>
              <a:t>「最美麗的德行」</a:t>
            </a:r>
            <a:endParaRPr lang="en-US" altLang="zh-TW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談楷體W5(P)" panose="03000500000000000000" pitchFamily="66" charset="-120"/>
              <a:ea typeface="華康談楷體W5(P)" panose="03000500000000000000" pitchFamily="66" charset="-120"/>
              <a:sym typeface="Wingdings" panose="05000000000000000000" pitchFamily="2" charset="2"/>
            </a:endParaRPr>
          </a:p>
          <a:p>
            <a:pPr marL="0" indent="0" algn="ctr">
              <a:buNone/>
            </a:pPr>
            <a:r>
              <a:rPr lang="en-US" altLang="zh-TW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談楷體W5(P)" panose="03000500000000000000" pitchFamily="66" charset="-120"/>
                <a:ea typeface="華康談楷體W5(P)" panose="03000500000000000000" pitchFamily="66" charset="-120"/>
                <a:sym typeface="Wingdings" panose="05000000000000000000" pitchFamily="2" charset="2"/>
              </a:rPr>
              <a:t></a:t>
            </a:r>
            <a:r>
              <a:rPr lang="zh-TW" alt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談楷體W5(P)" panose="03000500000000000000" pitchFamily="66" charset="-120"/>
                <a:ea typeface="華康談楷體W5(P)" panose="03000500000000000000" pitchFamily="66" charset="-120"/>
                <a:sym typeface="Wingdings" panose="05000000000000000000" pitchFamily="2" charset="2"/>
              </a:rPr>
              <a:t>貞潔、純潔</a:t>
            </a:r>
            <a:endParaRPr lang="en-US" altLang="zh-TW" sz="6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談楷體W5(P)" panose="03000500000000000000" pitchFamily="66" charset="-120"/>
              <a:ea typeface="華康談楷體W5(P)" panose="03000500000000000000" pitchFamily="66" charset="-120"/>
              <a:sym typeface="Wingdings" panose="05000000000000000000" pitchFamily="2" charset="2"/>
            </a:endParaRPr>
          </a:p>
          <a:p>
            <a:endParaRPr lang="en-US" altLang="zh-TW" dirty="0">
              <a:sym typeface="Wingdings" panose="05000000000000000000" pitchFamily="2" charset="2"/>
            </a:endParaRPr>
          </a:p>
          <a:p>
            <a:endParaRPr lang="en-US" altLang="zh-TW" dirty="0" smtClean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9736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87687" y="0"/>
            <a:ext cx="4485184" cy="1143000"/>
          </a:xfrm>
        </p:spPr>
        <p:txBody>
          <a:bodyPr>
            <a:normAutofit/>
          </a:bodyPr>
          <a:lstStyle/>
          <a:p>
            <a:r>
              <a:rPr lang="en-US" altLang="zh-TW" sz="6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1874</a:t>
            </a:r>
            <a:r>
              <a:rPr lang="zh-TW" altLang="en-US" sz="6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談楷體W5(P)" panose="03000500000000000000" pitchFamily="66" charset="-120"/>
                <a:ea typeface="華康談楷體W5(P)" panose="03000500000000000000" pitchFamily="66" charset="-120"/>
              </a:rPr>
              <a:t> </a:t>
            </a:r>
            <a:endParaRPr lang="zh-HK" altLang="en-US" sz="6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談楷體W5(P)" panose="03000500000000000000" pitchFamily="66" charset="-120"/>
              <a:ea typeface="華康談楷體W5(P)" panose="03000500000000000000" pitchFamily="66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88640"/>
            <a:ext cx="9144000" cy="6669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給慈幼會士</a:t>
            </a:r>
            <a:r>
              <a:rPr lang="en-US" altLang="zh-TW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:</a:t>
            </a:r>
          </a:p>
          <a:p>
            <a:pPr marL="0" indent="0">
              <a:buNone/>
            </a:pP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「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極重要的德行、偉大的德行、天神的德行就是潔德。其他一切的德行像冠冕般圍繞她。誰有這個德行，可以把聖神的話貼合在他身上。聖神說：</a:t>
            </a:r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『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一切的好處都</a:t>
            </a:r>
            <a:r>
              <a:rPr lang="zh-TW" alt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跟著她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來了。</a:t>
            </a:r>
            <a:r>
              <a:rPr lang="en-US" altLang="zh-TW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』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（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智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7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：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11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）</a:t>
            </a:r>
            <a:r>
              <a:rPr lang="zh-TW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。救主給我們保證，那些擁有這個無價之寶的人，就在世上已相似天主的天使。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（瑪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22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：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30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；谷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12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：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25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；路</a:t>
            </a:r>
            <a:r>
              <a:rPr lang="en-US" altLang="zh-TW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20</a:t>
            </a:r>
            <a:r>
              <a:rPr lang="zh-TW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：</a:t>
            </a:r>
            <a:r>
              <a:rPr lang="en-US" altLang="zh-TW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36</a:t>
            </a:r>
            <a:r>
              <a:rPr lang="zh-TW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粗隸" panose="020B0609010101010101" pitchFamily="49" charset="-120"/>
                <a:ea typeface="文鼎粗隸" panose="020B0609010101010101" pitchFamily="49" charset="-120"/>
              </a:rPr>
              <a:t>）</a:t>
            </a:r>
            <a:endParaRPr lang="zh-HK" alt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粗隸" panose="020B0609010101010101" pitchFamily="49" charset="-120"/>
              <a:ea typeface="文鼎粗隸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347829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/>
          </a:bodyPr>
          <a:lstStyle/>
          <a:p>
            <a:r>
              <a:rPr lang="zh-TW" altLang="en-US" sz="6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為何潔德如此重要</a:t>
            </a:r>
            <a:endParaRPr lang="zh-HK" altLang="en-US" sz="6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dirty="0" smtClean="0">
                <a:solidFill>
                  <a:srgbClr val="FFFF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所有德行的核心</a:t>
            </a:r>
            <a:r>
              <a:rPr lang="en-US" altLang="zh-TW" sz="4800" dirty="0" smtClean="0">
                <a:solidFill>
                  <a:srgbClr val="FFFF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4800" dirty="0" smtClean="0">
                <a:solidFill>
                  <a:srgbClr val="FFFF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  <a:sym typeface="Wingdings" panose="05000000000000000000" pitchFamily="2" charset="2"/>
              </a:rPr>
              <a:t>愛</a:t>
            </a:r>
            <a:endParaRPr lang="en-US" altLang="zh-TW" sz="4800" dirty="0" smtClean="0">
              <a:solidFill>
                <a:srgbClr val="FFFF00"/>
              </a:solidFill>
              <a:latin typeface="文鼎行楷碑體" panose="020B0602010101010101" pitchFamily="34" charset="-120"/>
              <a:ea typeface="文鼎行楷碑體" panose="020B0602010101010101" pitchFamily="34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1800" dirty="0" smtClean="0">
              <a:solidFill>
                <a:srgbClr val="FFFF00"/>
              </a:solidFill>
              <a:latin typeface="文鼎行楷碑體" panose="020B0602010101010101" pitchFamily="34" charset="-120"/>
              <a:ea typeface="文鼎行楷碑體" panose="020B0602010101010101" pitchFamily="34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sz="4800" dirty="0" smtClean="0">
                <a:solidFill>
                  <a:srgbClr val="FFFF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  <a:sym typeface="Wingdings" panose="05000000000000000000" pitchFamily="2" charset="2"/>
              </a:rPr>
              <a:t>相反潔德</a:t>
            </a:r>
            <a:r>
              <a:rPr lang="en-US" altLang="zh-TW" sz="4800" dirty="0" smtClean="0">
                <a:solidFill>
                  <a:srgbClr val="FFFF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4800" dirty="0" smtClean="0">
                <a:solidFill>
                  <a:srgbClr val="FFFF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  <a:sym typeface="Wingdings" panose="05000000000000000000" pitchFamily="2" charset="2"/>
              </a:rPr>
              <a:t>被「享受」朦蔽，沒有能力去犧牲</a:t>
            </a:r>
            <a:r>
              <a:rPr lang="en-US" altLang="zh-TW" sz="4800" dirty="0" smtClean="0">
                <a:solidFill>
                  <a:srgbClr val="FFFF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4800" dirty="0" smtClean="0">
                <a:solidFill>
                  <a:srgbClr val="FFFF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  <a:sym typeface="Wingdings" panose="05000000000000000000" pitchFamily="2" charset="2"/>
              </a:rPr>
              <a:t>沒有能力奉獻</a:t>
            </a:r>
            <a:r>
              <a:rPr lang="en-US" altLang="zh-TW" sz="4800" dirty="0" smtClean="0">
                <a:solidFill>
                  <a:srgbClr val="FFFF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4800" dirty="0" smtClean="0">
                <a:solidFill>
                  <a:srgbClr val="FFFF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  <a:sym typeface="Wingdings" panose="05000000000000000000" pitchFamily="2" charset="2"/>
              </a:rPr>
              <a:t>沒有能力去愛</a:t>
            </a:r>
            <a:endParaRPr lang="en-US" altLang="zh-TW" sz="4800" dirty="0" smtClean="0">
              <a:solidFill>
                <a:srgbClr val="FFFF00"/>
              </a:solidFill>
              <a:latin typeface="文鼎行楷碑體" panose="020B0602010101010101" pitchFamily="34" charset="-120"/>
              <a:ea typeface="文鼎行楷碑體" panose="020B0602010101010101" pitchFamily="34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1800" dirty="0" smtClean="0">
              <a:solidFill>
                <a:srgbClr val="FFFF00"/>
              </a:solidFill>
              <a:latin typeface="文鼎行楷碑體" panose="020B0602010101010101" pitchFamily="34" charset="-120"/>
              <a:ea typeface="文鼎行楷碑體" panose="020B0602010101010101" pitchFamily="34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sz="4800" dirty="0" smtClean="0">
                <a:solidFill>
                  <a:srgbClr val="FFFF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  <a:sym typeface="Wingdings" panose="05000000000000000000" pitchFamily="2" charset="2"/>
              </a:rPr>
              <a:t>因此，沒有潔德</a:t>
            </a:r>
            <a:r>
              <a:rPr lang="en-US" altLang="zh-TW" sz="4800" dirty="0" smtClean="0">
                <a:solidFill>
                  <a:srgbClr val="FFFF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  <a:sym typeface="Wingdings" panose="05000000000000000000" pitchFamily="2" charset="2"/>
              </a:rPr>
              <a:t></a:t>
            </a:r>
            <a:r>
              <a:rPr lang="zh-TW" altLang="en-US" sz="4800" dirty="0" smtClean="0">
                <a:solidFill>
                  <a:srgbClr val="FFFF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  <a:sym typeface="Wingdings" panose="05000000000000000000" pitchFamily="2" charset="2"/>
              </a:rPr>
              <a:t>失卻所有德行</a:t>
            </a:r>
            <a:endParaRPr lang="zh-HK" altLang="en-US" sz="4800" dirty="0">
              <a:solidFill>
                <a:srgbClr val="FFFF00"/>
              </a:solidFill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754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zh-TW" altLang="en-US" sz="9600" b="1" dirty="0" smtClean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潔德的脆弱</a:t>
            </a:r>
            <a:endParaRPr lang="zh-HK" altLang="en-US" sz="9600" b="1" dirty="0">
              <a:ln>
                <a:solidFill>
                  <a:srgbClr val="FFFF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4929411"/>
          </a:xfrm>
        </p:spPr>
        <p:txBody>
          <a:bodyPr>
            <a:noAutofit/>
          </a:bodyPr>
          <a:lstStyle/>
          <a:p>
            <a:pPr marL="0" indent="0" algn="ctr">
              <a:lnSpc>
                <a:spcPts val="6000"/>
              </a:lnSpc>
              <a:buNone/>
            </a:pPr>
            <a:r>
              <a:rPr lang="zh-TW" altLang="en-US" sz="5500" b="1" dirty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不過這枝潔白的百合花</a:t>
            </a:r>
            <a:r>
              <a:rPr lang="zh-TW" altLang="en-US" sz="5500" b="1" dirty="0" smtClean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、</a:t>
            </a:r>
            <a:endParaRPr lang="en-US" altLang="zh-TW" sz="5500" b="1" dirty="0" smtClean="0">
              <a:ln>
                <a:solidFill>
                  <a:srgbClr val="FFFF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荊棘體" panose="020B0602010101010101" pitchFamily="34" charset="-120"/>
              <a:ea typeface="文鼎荊棘體" panose="020B0602010101010101" pitchFamily="34" charset="-120"/>
            </a:endParaRPr>
          </a:p>
          <a:p>
            <a:pPr marL="0" indent="0" algn="ctr">
              <a:lnSpc>
                <a:spcPts val="6000"/>
              </a:lnSpc>
              <a:buNone/>
            </a:pPr>
            <a:r>
              <a:rPr lang="zh-TW" altLang="en-US" sz="5500" b="1" dirty="0" smtClean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這</a:t>
            </a:r>
            <a:r>
              <a:rPr lang="zh-TW" altLang="en-US" sz="5500" b="1" dirty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朵寶貴的玫瑰花、這</a:t>
            </a:r>
            <a:r>
              <a:rPr lang="zh-TW" altLang="en-US" sz="5500" b="1" dirty="0" smtClean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顆</a:t>
            </a:r>
            <a:endParaRPr lang="en-US" altLang="zh-TW" sz="5500" b="1" dirty="0" smtClean="0">
              <a:ln>
                <a:solidFill>
                  <a:srgbClr val="FFFF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荊棘體" panose="020B0602010101010101" pitchFamily="34" charset="-120"/>
              <a:ea typeface="文鼎荊棘體" panose="020B0602010101010101" pitchFamily="34" charset="-120"/>
            </a:endParaRPr>
          </a:p>
          <a:p>
            <a:pPr marL="0" indent="0" algn="ctr">
              <a:lnSpc>
                <a:spcPts val="6000"/>
              </a:lnSpc>
              <a:buNone/>
            </a:pPr>
            <a:r>
              <a:rPr lang="zh-TW" altLang="en-US" sz="5500" b="1" dirty="0" smtClean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無價</a:t>
            </a:r>
            <a:r>
              <a:rPr lang="zh-TW" altLang="en-US" sz="5500" b="1" dirty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的珍珠，很受我們</a:t>
            </a:r>
            <a:r>
              <a:rPr lang="zh-TW" altLang="en-US" sz="5500" b="1" dirty="0" smtClean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神</a:t>
            </a:r>
            <a:endParaRPr lang="en-US" altLang="zh-TW" sz="5500" b="1" dirty="0" smtClean="0">
              <a:ln>
                <a:solidFill>
                  <a:srgbClr val="FFFF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荊棘體" panose="020B0602010101010101" pitchFamily="34" charset="-120"/>
              <a:ea typeface="文鼎荊棘體" panose="020B0602010101010101" pitchFamily="34" charset="-120"/>
            </a:endParaRPr>
          </a:p>
          <a:p>
            <a:pPr marL="0" indent="0" algn="ctr">
              <a:lnSpc>
                <a:spcPts val="6000"/>
              </a:lnSpc>
              <a:buNone/>
            </a:pPr>
            <a:r>
              <a:rPr lang="zh-TW" altLang="en-US" sz="5500" b="1" dirty="0" smtClean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敵</a:t>
            </a:r>
            <a:r>
              <a:rPr lang="zh-TW" altLang="en-US" sz="5500" b="1" dirty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的暗算，因為它知道</a:t>
            </a:r>
            <a:r>
              <a:rPr lang="zh-TW" altLang="en-US" sz="5500" b="1" dirty="0" smtClean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若</a:t>
            </a:r>
            <a:endParaRPr lang="en-US" altLang="zh-TW" sz="5500" b="1" dirty="0" smtClean="0">
              <a:ln>
                <a:solidFill>
                  <a:srgbClr val="FFFF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荊棘體" panose="020B0602010101010101" pitchFamily="34" charset="-120"/>
              <a:ea typeface="文鼎荊棘體" panose="020B0602010101010101" pitchFamily="34" charset="-120"/>
            </a:endParaRPr>
          </a:p>
          <a:p>
            <a:pPr marL="0" indent="0" algn="ctr">
              <a:lnSpc>
                <a:spcPts val="6000"/>
              </a:lnSpc>
              <a:buNone/>
            </a:pPr>
            <a:r>
              <a:rPr lang="zh-TW" altLang="en-US" sz="5500" b="1" dirty="0" smtClean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是</a:t>
            </a:r>
            <a:r>
              <a:rPr lang="zh-TW" altLang="en-US" sz="5500" b="1" dirty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能夠奪去我們這寶珠</a:t>
            </a:r>
            <a:r>
              <a:rPr lang="zh-TW" altLang="en-US" sz="5500" b="1" dirty="0" smtClean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，</a:t>
            </a:r>
            <a:endParaRPr lang="en-US" altLang="zh-TW" sz="5500" b="1" dirty="0" smtClean="0">
              <a:ln>
                <a:solidFill>
                  <a:srgbClr val="FFFF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荊棘體" panose="020B0602010101010101" pitchFamily="34" charset="-120"/>
              <a:ea typeface="文鼎荊棘體" panose="020B0602010101010101" pitchFamily="34" charset="-120"/>
            </a:endParaRPr>
          </a:p>
          <a:p>
            <a:pPr marL="0" indent="0" algn="ctr">
              <a:lnSpc>
                <a:spcPts val="6000"/>
              </a:lnSpc>
              <a:buNone/>
            </a:pPr>
            <a:r>
              <a:rPr lang="zh-TW" altLang="en-US" sz="5500" b="1" dirty="0" smtClean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我們</a:t>
            </a:r>
            <a:r>
              <a:rPr lang="zh-TW" altLang="en-US" sz="5500" b="1" dirty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成聖的事可說被破壞</a:t>
            </a:r>
            <a:r>
              <a:rPr lang="zh-TW" altLang="en-US" sz="5500" b="1" dirty="0" smtClean="0">
                <a:ln>
                  <a:solidFill>
                    <a:srgbClr val="FFFF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荊棘體" panose="020B0602010101010101" pitchFamily="34" charset="-120"/>
                <a:ea typeface="文鼎荊棘體" panose="020B0602010101010101" pitchFamily="34" charset="-120"/>
              </a:rPr>
              <a:t>了</a:t>
            </a:r>
            <a:endParaRPr lang="zh-HK" altLang="en-US" sz="5500" b="1" dirty="0">
              <a:ln>
                <a:solidFill>
                  <a:srgbClr val="FFFF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荊棘體" panose="020B0602010101010101" pitchFamily="34" charset="-120"/>
              <a:ea typeface="文鼎荊棘體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351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6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保存潔德</a:t>
            </a:r>
            <a:endParaRPr lang="zh-HK" altLang="en-US" sz="6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600200"/>
            <a:ext cx="903649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4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1885</a:t>
            </a:r>
            <a:r>
              <a:rPr lang="zh-TW" altLang="en-US" sz="4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 鮑思高神父給青年人寫道</a:t>
            </a:r>
            <a:r>
              <a:rPr lang="en-US" altLang="zh-TW" sz="4800" b="1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:</a:t>
            </a:r>
          </a:p>
          <a:p>
            <a:pPr marL="0" indent="0">
              <a:buNone/>
            </a:pPr>
            <a:endParaRPr lang="en-US" altLang="zh-TW" sz="12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  <a:p>
            <a:pPr marL="0" indent="0">
              <a:buNone/>
            </a:pPr>
            <a:r>
              <a:rPr lang="zh-TW" altLang="en-US" sz="5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引導我們發現「最美麗的德行」的探索旅程包含自我犧牲、捨棄及持續不斷的煉淨。</a:t>
            </a:r>
            <a:endParaRPr lang="en-US" altLang="zh-TW" sz="5400" b="1" dirty="0" smtClean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  <a:p>
            <a:pPr marL="0" indent="0">
              <a:buNone/>
            </a:pP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80926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zh-TW" altLang="en-US" sz="72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會長斐神父</a:t>
            </a:r>
            <a:endParaRPr lang="zh-HK" altLang="en-US" sz="7200" b="1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W7(P)" panose="03000700000000000000" pitchFamily="66" charset="-120"/>
              <a:ea typeface="華康楷書體W7(P)" panose="03000700000000000000" pitchFamily="66" charset="-120"/>
              <a:cs typeface="華康楷書體W7(P)" panose="03000700000000000000" pitchFamily="66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7504" y="1268760"/>
            <a:ext cx="8856984" cy="48574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要培養貞潔和純潔，必須拒絕「按下」或「輕觸」那些我們深知會玷污貞潔和純潔的網站。我們需要訓練自己的意志，依從理智和信仰，與同性或異性建立情感關係</a:t>
            </a:r>
            <a:r>
              <a:rPr lang="zh-TW" altLang="en-US" sz="48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ittle sunshine" panose="02000603000000000000" pitchFamily="2" charset="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（</a:t>
            </a:r>
            <a:r>
              <a:rPr lang="en-US" altLang="zh-TW" sz="48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ittle sunshine" panose="02000603000000000000" pitchFamily="2" charset="0"/>
                <a:ea typeface="A little sunshine" panose="02000603000000000000" pitchFamily="2" charset="0"/>
                <a:cs typeface="華康楷書體W7(P)" panose="03000700000000000000" pitchFamily="66" charset="-120"/>
              </a:rPr>
              <a:t>emotional relationship</a:t>
            </a:r>
            <a:r>
              <a:rPr lang="zh-TW" altLang="en-US" sz="48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little sunshine" panose="02000603000000000000" pitchFamily="2" charset="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）</a:t>
            </a:r>
            <a:r>
              <a:rPr lang="zh-TW" altLang="en-US" sz="4800" b="1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和友誼。</a:t>
            </a:r>
            <a:endParaRPr lang="zh-HK" altLang="en-US" sz="4800" b="1" dirty="0">
              <a:ln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W7(P)" panose="03000700000000000000" pitchFamily="66" charset="-120"/>
              <a:ea typeface="華康楷書體W7(P)" panose="03000700000000000000" pitchFamily="66" charset="-120"/>
              <a:cs typeface="華康楷書體W7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064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20690"/>
            <a:ext cx="5940152" cy="1143000"/>
          </a:xfrm>
        </p:spPr>
        <p:txBody>
          <a:bodyPr>
            <a:noAutofit/>
          </a:bodyPr>
          <a:lstStyle/>
          <a:p>
            <a:r>
              <a:rPr lang="zh-HK" altLang="en-US" sz="7200" b="1" dirty="0">
                <a:ln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會長斐神父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328592"/>
          </a:xfrm>
        </p:spPr>
        <p:txBody>
          <a:bodyPr>
            <a:noAutofit/>
          </a:bodyPr>
          <a:lstStyle/>
          <a:p>
            <a:r>
              <a:rPr lang="zh-TW" altLang="en-US" sz="4400" dirty="0">
                <a:solidFill>
                  <a:schemeClr val="accent1">
                    <a:lumMod val="50000"/>
                  </a:schemeClr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至死不渝地相信主</a:t>
            </a: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耶穌</a:t>
            </a:r>
            <a:endParaRPr lang="en-US" altLang="zh-TW" sz="4400" dirty="0" smtClean="0">
              <a:solidFill>
                <a:schemeClr val="accent1">
                  <a:lumMod val="50000"/>
                </a:schemeClr>
              </a:solidFill>
              <a:latin typeface="華康楷書體W7(P)" panose="03000700000000000000" pitchFamily="66" charset="-120"/>
              <a:ea typeface="華康楷書體W7(P)" panose="03000700000000000000" pitchFamily="66" charset="-120"/>
              <a:cs typeface="華康楷書體W7(P)" panose="03000700000000000000" pitchFamily="66" charset="-120"/>
            </a:endParaRPr>
          </a:p>
          <a:p>
            <a:pPr marL="357188" indent="0">
              <a:buNone/>
            </a:pP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宣講的真</a:t>
            </a:r>
            <a:r>
              <a:rPr lang="zh-TW" altLang="en-US" sz="4400" dirty="0">
                <a:solidFill>
                  <a:schemeClr val="accent1">
                    <a:lumMod val="50000"/>
                  </a:schemeClr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福八端，這真理</a:t>
            </a: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將給予我</a:t>
            </a:r>
            <a:endParaRPr lang="en-US" altLang="zh-TW" sz="4400" dirty="0" smtClean="0">
              <a:solidFill>
                <a:schemeClr val="accent1">
                  <a:lumMod val="50000"/>
                </a:schemeClr>
              </a:solidFill>
              <a:latin typeface="華康楷書體W7(P)" panose="03000700000000000000" pitchFamily="66" charset="-120"/>
              <a:ea typeface="華康楷書體W7(P)" panose="03000700000000000000" pitchFamily="66" charset="-120"/>
              <a:cs typeface="華康楷書體W7(P)" panose="03000700000000000000" pitchFamily="66" charset="-120"/>
            </a:endParaRPr>
          </a:p>
          <a:p>
            <a:pPr marL="357188" indent="0">
              <a:buNone/>
            </a:pP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們力量。</a:t>
            </a:r>
            <a:endParaRPr lang="en-US" altLang="zh-TW" sz="4400" dirty="0" smtClean="0">
              <a:solidFill>
                <a:schemeClr val="accent1">
                  <a:lumMod val="50000"/>
                </a:schemeClr>
              </a:solidFill>
              <a:latin typeface="華康楷書體W7(P)" panose="03000700000000000000" pitchFamily="66" charset="-120"/>
              <a:ea typeface="華康楷書體W7(P)" panose="03000700000000000000" pitchFamily="66" charset="-120"/>
              <a:cs typeface="華康楷書體W7(P)" panose="03000700000000000000" pitchFamily="66" charset="-120"/>
            </a:endParaRPr>
          </a:p>
          <a:p>
            <a:r>
              <a:rPr lang="en-US" altLang="zh-TW" sz="4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2016</a:t>
            </a:r>
            <a:r>
              <a:rPr lang="zh-TW" altLang="en-US" sz="4400" dirty="0">
                <a:solidFill>
                  <a:schemeClr val="accent1">
                    <a:lumMod val="50000"/>
                  </a:schemeClr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年波蘭克拉科夫普世青年節，教宗方濟各選了這端真福，讓我們在今年反思：「心裡潔淨的人是福的，因為他們要看見天主。</a:t>
            </a: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」</a:t>
            </a:r>
            <a:endParaRPr lang="en-US" altLang="zh-TW" sz="4400" dirty="0" smtClean="0">
              <a:solidFill>
                <a:schemeClr val="accent1">
                  <a:lumMod val="50000"/>
                </a:schemeClr>
              </a:solidFill>
              <a:latin typeface="華康楷書體W7(P)" panose="03000700000000000000" pitchFamily="66" charset="-120"/>
              <a:ea typeface="華康楷書體W7(P)" panose="03000700000000000000" pitchFamily="66" charset="-120"/>
              <a:cs typeface="華康楷書體W7(P)" panose="03000700000000000000" pitchFamily="66" charset="-120"/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（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瑪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5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：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8</a:t>
            </a:r>
            <a:r>
              <a:rPr lang="zh-TW" altLang="en-US" dirty="0">
                <a:solidFill>
                  <a:schemeClr val="accent1">
                    <a:lumMod val="50000"/>
                  </a:schemeClr>
                </a:solidFill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）</a:t>
            </a:r>
            <a:endParaRPr lang="zh-HK" altLang="en-US" sz="3600" dirty="0">
              <a:solidFill>
                <a:schemeClr val="accent1">
                  <a:lumMod val="50000"/>
                </a:schemeClr>
              </a:solidFill>
              <a:latin typeface="華康楷書體W7(P)" panose="03000700000000000000" pitchFamily="66" charset="-120"/>
              <a:ea typeface="華康楷書體W7(P)" panose="03000700000000000000" pitchFamily="66" charset="-120"/>
              <a:cs typeface="華康楷書體W7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0864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5600" b="1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親愛的青年</a:t>
            </a:r>
            <a:r>
              <a:rPr lang="zh-TW" altLang="en-US" sz="56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，</a:t>
            </a:r>
            <a:endParaRPr lang="en-US" altLang="zh-TW" sz="5600" b="1" dirty="0" smtClean="0">
              <a:ln>
                <a:solidFill>
                  <a:schemeClr val="bg1"/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W7(P)" panose="03000700000000000000" pitchFamily="66" charset="-120"/>
              <a:ea typeface="華康楷書體W7(P)" panose="03000700000000000000" pitchFamily="66" charset="-120"/>
              <a:cs typeface="華康楷書體W7(P)" panose="03000700000000000000" pitchFamily="66" charset="-120"/>
            </a:endParaRPr>
          </a:p>
          <a:p>
            <a:pPr marL="0" indent="0">
              <a:buNone/>
            </a:pPr>
            <a:r>
              <a:rPr lang="zh-TW" altLang="en-US" sz="56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讓</a:t>
            </a:r>
            <a:r>
              <a:rPr lang="zh-TW" altLang="en-US" sz="5600" b="1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我們手牽手</a:t>
            </a:r>
            <a:r>
              <a:rPr lang="zh-TW" altLang="en-US" sz="56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，</a:t>
            </a:r>
            <a:endParaRPr lang="en-US" altLang="zh-TW" sz="5600" b="1" dirty="0" smtClean="0">
              <a:ln>
                <a:solidFill>
                  <a:schemeClr val="bg1"/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W7(P)" panose="03000700000000000000" pitchFamily="66" charset="-120"/>
              <a:ea typeface="華康楷書體W7(P)" panose="03000700000000000000" pitchFamily="66" charset="-120"/>
              <a:cs typeface="華康楷書體W7(P)" panose="03000700000000000000" pitchFamily="66" charset="-120"/>
            </a:endParaRPr>
          </a:p>
          <a:p>
            <a:pPr marL="0" indent="0">
              <a:buNone/>
            </a:pPr>
            <a:r>
              <a:rPr lang="zh-TW" altLang="en-US" sz="56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一起</a:t>
            </a:r>
            <a:r>
              <a:rPr lang="zh-TW" altLang="en-US" sz="5600" b="1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展開美妙的探索之旅</a:t>
            </a:r>
            <a:r>
              <a:rPr lang="zh-TW" altLang="en-US" sz="56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，</a:t>
            </a:r>
            <a:endParaRPr lang="en-US" altLang="zh-TW" sz="5600" b="1" dirty="0" smtClean="0">
              <a:ln>
                <a:solidFill>
                  <a:schemeClr val="bg1"/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W7(P)" panose="03000700000000000000" pitchFamily="66" charset="-120"/>
              <a:ea typeface="華康楷書體W7(P)" panose="03000700000000000000" pitchFamily="66" charset="-120"/>
              <a:cs typeface="華康楷書體W7(P)" panose="03000700000000000000" pitchFamily="66" charset="-120"/>
            </a:endParaRPr>
          </a:p>
          <a:p>
            <a:pPr marL="0" indent="0">
              <a:buNone/>
            </a:pPr>
            <a:r>
              <a:rPr lang="zh-TW" altLang="en-US" sz="56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經驗</a:t>
            </a:r>
            <a:r>
              <a:rPr lang="zh-TW" altLang="en-US" sz="5600" b="1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生活的貞潔和純潔</a:t>
            </a:r>
            <a:r>
              <a:rPr lang="zh-TW" altLang="en-US" sz="56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，</a:t>
            </a:r>
            <a:endParaRPr lang="en-US" altLang="zh-TW" sz="5600" b="1" dirty="0" smtClean="0">
              <a:ln>
                <a:solidFill>
                  <a:schemeClr val="bg1"/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W7(P)" panose="03000700000000000000" pitchFamily="66" charset="-120"/>
              <a:ea typeface="華康楷書體W7(P)" panose="03000700000000000000" pitchFamily="66" charset="-120"/>
              <a:cs typeface="華康楷書體W7(P)" panose="03000700000000000000" pitchFamily="66" charset="-120"/>
            </a:endParaRPr>
          </a:p>
          <a:p>
            <a:pPr marL="0" indent="0">
              <a:buNone/>
            </a:pPr>
            <a:r>
              <a:rPr lang="zh-TW" altLang="en-US" sz="56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從而</a:t>
            </a:r>
            <a:r>
              <a:rPr lang="zh-TW" altLang="en-US" sz="5600" b="1" dirty="0">
                <a:ln>
                  <a:solidFill>
                    <a:schemeClr val="bg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W7(P)" panose="03000700000000000000" pitchFamily="66" charset="-120"/>
                <a:ea typeface="華康楷書體W7(P)" panose="03000700000000000000" pitchFamily="66" charset="-120"/>
                <a:cs typeface="華康楷書體W7(P)" panose="03000700000000000000" pitchFamily="66" charset="-120"/>
              </a:rPr>
              <a:t>發現當中的美麗和喜樂！</a:t>
            </a:r>
            <a:endParaRPr lang="zh-HK" altLang="en-US" sz="5600" b="1" dirty="0">
              <a:ln>
                <a:solidFill>
                  <a:schemeClr val="bg1"/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W7(P)" panose="03000700000000000000" pitchFamily="66" charset="-120"/>
              <a:ea typeface="華康楷書體W7(P)" panose="03000700000000000000" pitchFamily="66" charset="-120"/>
              <a:cs typeface="華康楷書體W7(P)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28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聖神降臨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(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宗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2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：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1-13)</a:t>
            </a:r>
            <a:endParaRPr lang="zh-HK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流隸體" panose="02010609010101010101" pitchFamily="49" charset="-120"/>
              <a:ea typeface="華康流隸體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dirty="0" smtClean="0">
                <a:latin typeface="文鼎行楷碑體" panose="020B0602010101010101" pitchFamily="34" charset="-120"/>
                <a:ea typeface="文鼎行楷碑體" panose="020B0602010101010101" pitchFamily="34" charset="-120"/>
              </a:rPr>
              <a:t>那時，居住在耶路撒冷的，有從天下各國來的虔誠的猶太人。這聲音一響，就聚來了許多人，都倉皇失措，因為人人都聽見他們說自己的方言。他們驚訝奇怪地說：「看，這些說話的不都是加里肋亞人嗎？</a:t>
            </a:r>
            <a:endParaRPr lang="zh-HK" altLang="en-US" sz="4800" dirty="0"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4363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聖神降臨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(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宗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2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：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1-13)</a:t>
            </a:r>
            <a:endParaRPr lang="zh-HK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流隸體" panose="02010609010101010101" pitchFamily="49" charset="-120"/>
              <a:ea typeface="華康流隸體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dirty="0" smtClean="0">
                <a:latin typeface="文鼎行楷碑體" panose="020B0602010101010101" pitchFamily="34" charset="-120"/>
                <a:ea typeface="文鼎行楷碑體" panose="020B0602010101010101" pitchFamily="34" charset="-120"/>
              </a:rPr>
              <a:t>怎麼我們每人聽見他們說我們出生地的方言呢？我們中有帕提雅人、瑪待人、厄藍人和居住在美索不達米亞、猶太及卡帕多細雅、本都並亞細亞、夫黎基雅和旁非里雅、埃及並靠近基勒乃的利比亞一帶的人，</a:t>
            </a:r>
            <a:endParaRPr lang="zh-HK" altLang="en-US" sz="4800" dirty="0"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12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聖神降臨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(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宗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2</a:t>
            </a:r>
            <a:r>
              <a:rPr lang="zh-TW" alt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：</a:t>
            </a:r>
            <a:r>
              <a:rPr lang="en-US" altLang="zh-TW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1-13)</a:t>
            </a:r>
            <a:endParaRPr lang="zh-HK" alt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流隸體" panose="02010609010101010101" pitchFamily="49" charset="-120"/>
              <a:ea typeface="華康流隸體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800" dirty="0" smtClean="0">
                <a:latin typeface="文鼎行楷碑體" panose="020B0602010101010101" pitchFamily="34" charset="-120"/>
                <a:ea typeface="文鼎行楷碑體" panose="020B0602010101010101" pitchFamily="34" charset="-120"/>
              </a:rPr>
              <a:t>以及僑居的羅馬人、猶太人和歸依猶太教的人、克里特人和阿剌伯人，怎麼我們都聽見他們用我們的話，講論天主的奇事呢？」眾人都驚訝猶豫，彼此說：「這是甚麼事？」另有些人卻譏笑說：「他們喝醉了酒！」</a:t>
            </a:r>
            <a:endParaRPr lang="zh-HK" altLang="en-US" sz="4800" dirty="0"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1423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1470025"/>
          </a:xfrm>
        </p:spPr>
        <p:txBody>
          <a:bodyPr>
            <a:normAutofit/>
          </a:bodyPr>
          <a:lstStyle/>
          <a:p>
            <a:r>
              <a:rPr lang="zh-TW" altLang="en-US" sz="72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聖神降臨前</a:t>
            </a:r>
            <a:endParaRPr lang="zh-HK" altLang="en-US" sz="72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流隸體" panose="02010609010101010101" pitchFamily="49" charset="-120"/>
              <a:ea typeface="華康流隸體" panose="02010609010101010101" pitchFamily="49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0" y="1988840"/>
            <a:ext cx="9144000" cy="1440160"/>
          </a:xfrm>
        </p:spPr>
        <p:txBody>
          <a:bodyPr>
            <a:noAutofit/>
          </a:bodyPr>
          <a:lstStyle/>
          <a:p>
            <a:r>
              <a:rPr lang="zh-TW" altLang="en-US" sz="72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自我</a:t>
            </a:r>
            <a:endParaRPr lang="en-US" altLang="zh-TW" sz="7200" b="1" dirty="0" smtClean="0">
              <a:ln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  <a:p>
            <a:r>
              <a:rPr lang="zh-TW" altLang="en-US" sz="7200" b="1" dirty="0" smtClean="0">
                <a:ln>
                  <a:solidFill>
                    <a:schemeClr val="bg1"/>
                  </a:solidFill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享受</a:t>
            </a:r>
            <a:endParaRPr lang="zh-HK" altLang="en-US" sz="7200" b="1" dirty="0">
              <a:ln>
                <a:solidFill>
                  <a:schemeClr val="bg1"/>
                </a:solidFill>
              </a:ln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18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88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聖神降臨後</a:t>
            </a:r>
            <a:endParaRPr lang="zh-HK" altLang="en-US" sz="88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54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走出自我</a:t>
            </a:r>
            <a:endParaRPr lang="en-US" altLang="zh-TW" sz="5400" b="1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  <a:p>
            <a:r>
              <a:rPr lang="zh-TW" altLang="en-US" sz="54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聆聽別人</a:t>
            </a:r>
            <a:endParaRPr lang="en-US" altLang="zh-TW" sz="5400" b="1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  <a:p>
            <a:r>
              <a:rPr lang="zh-TW" altLang="en-US" sz="54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奉獻犧牲</a:t>
            </a:r>
            <a:endParaRPr lang="en-US" altLang="zh-TW" sz="5400" b="1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  <a:p>
            <a:r>
              <a:rPr lang="zh-TW" altLang="en-US" sz="5400" b="1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行楷碑體" panose="020B0602010101010101" pitchFamily="34" charset="-120"/>
                <a:ea typeface="文鼎行楷碑體" panose="020B0602010101010101" pitchFamily="34" charset="-120"/>
              </a:rPr>
              <a:t>真愛</a:t>
            </a:r>
            <a:endParaRPr lang="en-US" altLang="zh-TW" sz="5400" b="1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  <a:p>
            <a:endParaRPr lang="zh-HK" altLang="en-US" sz="5400" dirty="0">
              <a:solidFill>
                <a:schemeClr val="tx1">
                  <a:lumMod val="95000"/>
                  <a:lumOff val="5000"/>
                </a:schemeClr>
              </a:solidFill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6877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8857"/>
            <a:ext cx="8229600" cy="1043879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在聖神內</a:t>
            </a:r>
            <a:endParaRPr lang="zh-HK" altLang="en-US" sz="6000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流隸體" panose="02010609010101010101" pitchFamily="49" charset="-120"/>
              <a:ea typeface="華康流隸體" panose="02010609010101010101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zh-TW" altLang="en-US" sz="6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C000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超越舊我</a:t>
            </a:r>
            <a:endParaRPr lang="en-US" altLang="zh-TW" sz="60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rgbClr val="C00000"/>
              </a:solidFill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  <a:p>
            <a:r>
              <a:rPr lang="zh-TW" altLang="en-US" sz="6000" dirty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C000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探索新生</a:t>
            </a:r>
            <a:endParaRPr lang="en-US" altLang="zh-TW" sz="6000" dirty="0">
              <a:ln>
                <a:solidFill>
                  <a:schemeClr val="bg1">
                    <a:lumMod val="95000"/>
                  </a:schemeClr>
                </a:solidFill>
              </a:ln>
              <a:solidFill>
                <a:srgbClr val="C00000"/>
              </a:solidFill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  <a:p>
            <a:r>
              <a:rPr lang="zh-TW" altLang="en-US" sz="8800" dirty="0" smtClean="0">
                <a:ln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FF0000"/>
                </a:solidFill>
                <a:latin typeface="文鼎行楷碑體" panose="020B0602010101010101" pitchFamily="34" charset="-120"/>
                <a:ea typeface="文鼎行楷碑體" panose="020B0602010101010101" pitchFamily="34" charset="-120"/>
              </a:rPr>
              <a:t>體驗真愛</a:t>
            </a:r>
            <a:endParaRPr lang="en-US" altLang="zh-TW" sz="8800" dirty="0" smtClean="0">
              <a:ln>
                <a:solidFill>
                  <a:schemeClr val="bg1">
                    <a:lumMod val="95000"/>
                  </a:schemeClr>
                </a:solidFill>
              </a:ln>
              <a:solidFill>
                <a:srgbClr val="FF0000"/>
              </a:solidFill>
              <a:latin typeface="文鼎行楷碑體" panose="020B0602010101010101" pitchFamily="34" charset="-120"/>
              <a:ea typeface="文鼎行楷碑體" panose="020B0602010101010101" pitchFamily="34" charset="-120"/>
            </a:endParaRPr>
          </a:p>
          <a:p>
            <a:endParaRPr lang="en-US" altLang="zh-TW" dirty="0" smtClean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56381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07504" y="2996952"/>
            <a:ext cx="5809726" cy="3528392"/>
          </a:xfrm>
        </p:spPr>
        <p:txBody>
          <a:bodyPr>
            <a:noAutofit/>
          </a:bodyPr>
          <a:lstStyle/>
          <a:p>
            <a:r>
              <a:rPr lang="zh-TW" altLang="en-US" sz="6600" dirty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人是怎樣</a:t>
            </a:r>
            <a:r>
              <a:rPr lang="zh-TW" altLang="en-US" sz="6600" dirty="0" smtClean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用</a:t>
            </a:r>
            <a:r>
              <a:rPr lang="en-US" altLang="zh-TW" sz="6600" dirty="0" smtClean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/>
            </a:r>
            <a:br>
              <a:rPr lang="en-US" altLang="zh-TW" sz="6600" dirty="0" smtClean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</a:br>
            <a:r>
              <a:rPr lang="zh-TW" altLang="en-US" sz="6600" dirty="0" smtClean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獨特</a:t>
            </a:r>
            <a:r>
              <a:rPr lang="zh-TW" altLang="en-US" sz="6600" dirty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的</a:t>
            </a:r>
            <a:r>
              <a:rPr lang="zh-TW" altLang="en-US" sz="6600" dirty="0" smtClean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方式</a:t>
            </a:r>
            <a:r>
              <a:rPr lang="en-US" altLang="zh-TW" sz="6600" dirty="0" smtClean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/>
            </a:r>
            <a:br>
              <a:rPr lang="en-US" altLang="zh-TW" sz="6600" dirty="0" smtClean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</a:br>
            <a:r>
              <a:rPr lang="zh-TW" altLang="en-US" sz="6600" dirty="0" smtClean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去</a:t>
            </a:r>
            <a:r>
              <a:rPr lang="zh-TW" altLang="en-US" sz="6600" dirty="0">
                <a:ln>
                  <a:solidFill>
                    <a:srgbClr val="FFFF00"/>
                  </a:solidFill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流隸體" panose="02010609010101010101" pitchFamily="49" charset="-120"/>
                <a:ea typeface="華康流隸體" panose="02010609010101010101" pitchFamily="49" charset="-120"/>
              </a:rPr>
              <a:t>體驗真愛呢？</a:t>
            </a:r>
            <a:endParaRPr lang="zh-HK" altLang="en-US" sz="6600" dirty="0">
              <a:ln>
                <a:solidFill>
                  <a:srgbClr val="FFFF00"/>
                </a:solidFill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流隸體" panose="02010609010101010101" pitchFamily="49" charset="-120"/>
              <a:ea typeface="華康流隸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601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1120</TotalTime>
  <Words>1051</Words>
  <Application>Microsoft Office PowerPoint</Application>
  <PresentationFormat>On-screen Show (4:3)</PresentationFormat>
  <Paragraphs>102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佈景主題</vt:lpstr>
      <vt:lpstr>偕同耶穌，讓我們一起 在聖神內展開探索生命之旅</vt:lpstr>
      <vt:lpstr>聖神降臨(宗2：1-13)</vt:lpstr>
      <vt:lpstr>聖神降臨(宗2：1-13)</vt:lpstr>
      <vt:lpstr>聖神降臨(宗2：1-13)</vt:lpstr>
      <vt:lpstr>聖神降臨(宗2：1-13)</vt:lpstr>
      <vt:lpstr>聖神降臨前</vt:lpstr>
      <vt:lpstr>聖神降臨後</vt:lpstr>
      <vt:lpstr>在聖神內</vt:lpstr>
      <vt:lpstr>人是怎樣用 獨特的方式 去體驗真愛呢？</vt:lpstr>
      <vt:lpstr>創2:18,21-25</vt:lpstr>
      <vt:lpstr>創2:18,21-25</vt:lpstr>
      <vt:lpstr>人以自己的肉身,表達真愛, 並在天主的計劃中,與異性的身軀,達成：「二人成為一體的境界，藉此領受生育繁殖的使命。」</vt:lpstr>
      <vt:lpstr>為何要用肉身去表達真愛</vt:lpstr>
      <vt:lpstr>耶穌死在十字架上</vt:lpstr>
      <vt:lpstr>PowerPoint Presentation</vt:lpstr>
      <vt:lpstr>PowerPoint Presentation</vt:lpstr>
      <vt:lpstr>德行</vt:lpstr>
      <vt:lpstr>PowerPoint Presentation</vt:lpstr>
      <vt:lpstr>PowerPoint Presentation</vt:lpstr>
      <vt:lpstr>PowerPoint Presentation</vt:lpstr>
      <vt:lpstr>1874 </vt:lpstr>
      <vt:lpstr>為何潔德如此重要</vt:lpstr>
      <vt:lpstr>潔德的脆弱</vt:lpstr>
      <vt:lpstr>保存潔德</vt:lpstr>
      <vt:lpstr>會長斐神父</vt:lpstr>
      <vt:lpstr>會長斐神父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偕同耶穌，讓我們一起在聖神內展開探索生命之旅</dc:title>
  <dc:creator>Yip</dc:creator>
  <cp:lastModifiedBy>Phyllis</cp:lastModifiedBy>
  <cp:revision>41</cp:revision>
  <dcterms:created xsi:type="dcterms:W3CDTF">2015-09-25T13:32:38Z</dcterms:created>
  <dcterms:modified xsi:type="dcterms:W3CDTF">2015-10-13T14:22:46Z</dcterms:modified>
</cp:coreProperties>
</file>