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9" r:id="rId5"/>
    <p:sldId id="28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0" r:id="rId22"/>
    <p:sldId id="301" r:id="rId23"/>
    <p:sldId id="296" r:id="rId24"/>
    <p:sldId id="297" r:id="rId25"/>
    <p:sldId id="298" r:id="rId26"/>
    <p:sldId id="299" r:id="rId27"/>
    <p:sldId id="302" r:id="rId28"/>
    <p:sldId id="304" r:id="rId29"/>
    <p:sldId id="305" r:id="rId30"/>
    <p:sldId id="307" r:id="rId31"/>
    <p:sldId id="306" r:id="rId32"/>
    <p:sldId id="303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38DBC9-7840-49BA-940D-3A7A882162C2}" type="datetimeFigureOut">
              <a:rPr lang="zh-TW" altLang="en-US" smtClean="0"/>
              <a:pPr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B64BFF-D4DD-4889-B3E3-CFC4205F1F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3693755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夏志誠</a:t>
            </a:r>
            <a:endParaRPr lang="zh-TW" altLang="en-US" dirty="0"/>
          </a:p>
        </p:txBody>
      </p:sp>
      <p:pic>
        <p:nvPicPr>
          <p:cNvPr id="4" name="Picture 2" descr="教宗方濟各《願祢受讚頌》通諭| 鹽與光天主教傳媒機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3266" cy="33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《</a:t>
            </a:r>
            <a:r>
              <a:rPr lang="zh-TW" altLang="en-US" sz="5400" dirty="0" smtClean="0"/>
              <a:t>創世紀</a:t>
            </a:r>
            <a:r>
              <a:rPr lang="en-US" altLang="zh-TW" sz="5400" dirty="0" smtClean="0"/>
              <a:t>》</a:t>
            </a:r>
            <a:r>
              <a:rPr lang="zh-TW" altLang="en-US" sz="5400" dirty="0" smtClean="0"/>
              <a:t>的啟示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人生命的基礎建立在三個相互交織的基本關係上：</a:t>
            </a:r>
          </a:p>
          <a:p>
            <a:r>
              <a:rPr lang="zh-TW" altLang="en-US" dirty="0" smtClean="0"/>
              <a:t>與</a:t>
            </a:r>
            <a:r>
              <a:rPr lang="zh-TW" altLang="en-US" dirty="0" smtClean="0"/>
              <a:t>天主、</a:t>
            </a:r>
            <a:r>
              <a:rPr lang="zh-TW" altLang="en-US" dirty="0" smtClean="0"/>
              <a:t>與</a:t>
            </a:r>
            <a:r>
              <a:rPr lang="zh-TW" altLang="en-US" dirty="0" smtClean="0"/>
              <a:t>近人，</a:t>
            </a:r>
            <a:r>
              <a:rPr lang="zh-TW" altLang="en-US" dirty="0" smtClean="0"/>
              <a:t>及與大地的關係。</a:t>
            </a:r>
            <a:endParaRPr lang="en-US" altLang="zh-TW" dirty="0" smtClean="0"/>
          </a:p>
          <a:p>
            <a:r>
              <a:rPr lang="zh-TW" altLang="en-US" dirty="0" smtClean="0"/>
              <a:t>這三個生死攸關的關係，</a:t>
            </a:r>
            <a:endParaRPr lang="en-US" altLang="zh-TW" dirty="0" smtClean="0"/>
          </a:p>
          <a:p>
            <a:r>
              <a:rPr lang="zh-TW" altLang="en-US" dirty="0" smtClean="0"/>
              <a:t>不論是外在和內在的，已經破裂。</a:t>
            </a:r>
            <a:endParaRPr lang="en-US" altLang="zh-TW" dirty="0" smtClean="0"/>
          </a:p>
          <a:p>
            <a:r>
              <a:rPr lang="zh-TW" altLang="en-US" dirty="0" smtClean="0"/>
              <a:t>這破裂就是罪。</a:t>
            </a:r>
            <a:r>
              <a:rPr lang="en-US" altLang="zh-TW" dirty="0" smtClean="0"/>
              <a:t>(66)</a:t>
            </a:r>
            <a:endParaRPr lang="zh-TW" altLang="en-US" dirty="0"/>
          </a:p>
        </p:txBody>
      </p:sp>
      <p:pic>
        <p:nvPicPr>
          <p:cNvPr id="4" name="Picture 2" descr="AE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229122" cy="19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人「管理」大地？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TW" altLang="en-US" dirty="0" smtClean="0"/>
              <a:t>鼓勵了人肆意妄為地開採天然資源。</a:t>
            </a:r>
            <a:endParaRPr lang="en-US" altLang="zh-TW" dirty="0" smtClean="0"/>
          </a:p>
          <a:p>
            <a:r>
              <a:rPr lang="zh-TW" altLang="en-US" dirty="0" smtClean="0"/>
              <a:t>這不是教會對聖經所認知的正確詮釋。</a:t>
            </a:r>
            <a:r>
              <a:rPr lang="en-US" altLang="zh-TW" dirty="0" smtClean="0"/>
              <a:t>(67)</a:t>
            </a:r>
          </a:p>
          <a:p>
            <a:r>
              <a:rPr lang="zh-TW" altLang="en-US" dirty="0" smtClean="0"/>
              <a:t>人類對屬於天主的大地負有責任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賜予聰明才智的人類必須尊重大自然的規律，</a:t>
            </a:r>
            <a:endParaRPr lang="en-US" altLang="zh-TW" dirty="0" smtClean="0"/>
          </a:p>
          <a:p>
            <a:r>
              <a:rPr lang="zh-TW" altLang="en-US" dirty="0" smtClean="0"/>
              <a:t>維持受造物和這個世界之間的巧妙平衡。</a:t>
            </a:r>
            <a:r>
              <a:rPr lang="en-US" altLang="zh-TW" dirty="0" smtClean="0"/>
              <a:t>(68)</a:t>
            </a:r>
            <a:endParaRPr lang="zh-TW" altLang="en-US" dirty="0"/>
          </a:p>
        </p:txBody>
      </p:sp>
      <p:pic>
        <p:nvPicPr>
          <p:cNvPr id="4" name="Picture 1" descr="arb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3118655" cy="196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大自然 </a:t>
            </a:r>
            <a:r>
              <a:rPr lang="en-US" altLang="zh-TW" sz="5400" dirty="0" smtClean="0"/>
              <a:t>VS </a:t>
            </a:r>
            <a:r>
              <a:rPr lang="zh-TW" altLang="en-US" sz="5400" dirty="0" smtClean="0"/>
              <a:t>受造界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大自然：</a:t>
            </a:r>
            <a:endParaRPr lang="en-US" altLang="zh-TW" dirty="0" smtClean="0"/>
          </a:p>
          <a:p>
            <a:r>
              <a:rPr lang="zh-TW" altLang="en-US" dirty="0" smtClean="0"/>
              <a:t>一個可以研究、認識和控制的系統，</a:t>
            </a:r>
            <a:endParaRPr lang="en-US" altLang="zh-TW" dirty="0" smtClean="0"/>
          </a:p>
          <a:p>
            <a:r>
              <a:rPr lang="zh-TW" altLang="en-US" dirty="0" smtClean="0"/>
              <a:t>受造界：</a:t>
            </a:r>
            <a:endParaRPr lang="en-US" altLang="zh-TW" dirty="0" smtClean="0"/>
          </a:p>
          <a:p>
            <a:r>
              <a:rPr lang="zh-TW" altLang="en-US" dirty="0" smtClean="0"/>
              <a:t>眾生之父張開雙手的惠賜；</a:t>
            </a:r>
            <a:endParaRPr lang="en-US" altLang="zh-TW" dirty="0" smtClean="0"/>
          </a:p>
          <a:p>
            <a:r>
              <a:rPr lang="zh-TW" altLang="en-US" dirty="0" smtClean="0"/>
              <a:t>召喚眾人與萬物共融的愛</a:t>
            </a:r>
            <a:endParaRPr lang="en-US" altLang="zh-TW" dirty="0" smtClean="0"/>
          </a:p>
          <a:p>
            <a:r>
              <a:rPr lang="zh-TW" altLang="en-US" dirty="0" smtClean="0"/>
              <a:t>所光照的現實。</a:t>
            </a:r>
            <a:r>
              <a:rPr lang="en-US" altLang="zh-TW" dirty="0" smtClean="0"/>
              <a:t>(76)</a:t>
            </a:r>
            <a:endParaRPr lang="zh-TW" altLang="en-US" dirty="0"/>
          </a:p>
        </p:txBody>
      </p:sp>
      <p:pic>
        <p:nvPicPr>
          <p:cNvPr id="4" name="Picture 1" descr="car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789040"/>
            <a:ext cx="2829932" cy="27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宇宙存在的終極目的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在於天主的圓滿，</a:t>
            </a:r>
            <a:endParaRPr lang="en-US" altLang="zh-TW" dirty="0" smtClean="0"/>
          </a:p>
          <a:p>
            <a:r>
              <a:rPr lang="zh-TW" altLang="en-US" dirty="0" smtClean="0"/>
              <a:t>復活的基督已經達至，</a:t>
            </a:r>
            <a:endParaRPr lang="en-US" altLang="zh-TW" dirty="0" smtClean="0"/>
          </a:p>
          <a:p>
            <a:r>
              <a:rPr lang="zh-TW" altLang="en-US" dirty="0" smtClean="0"/>
              <a:t>祂是衡量萬物成熟的準繩 </a:t>
            </a:r>
            <a:r>
              <a:rPr lang="en-US" altLang="zh-TW" dirty="0" smtClean="0"/>
              <a:t>…</a:t>
            </a:r>
            <a:endParaRPr lang="zh-TW" altLang="en-US" dirty="0" smtClean="0"/>
          </a:p>
          <a:p>
            <a:r>
              <a:rPr lang="zh-TW" altLang="en-US" dirty="0" smtClean="0"/>
              <a:t>人類獲賜聰明才智和愛，</a:t>
            </a:r>
            <a:endParaRPr lang="en-US" altLang="zh-TW" dirty="0" smtClean="0"/>
          </a:p>
          <a:p>
            <a:r>
              <a:rPr lang="zh-TW" altLang="en-US" dirty="0" smtClean="0"/>
              <a:t>並被基督的圓滿所吸引，</a:t>
            </a:r>
            <a:endParaRPr lang="en-US" altLang="zh-TW" dirty="0" smtClean="0"/>
          </a:p>
          <a:p>
            <a:r>
              <a:rPr lang="zh-TW" altLang="en-US" dirty="0" smtClean="0"/>
              <a:t>蒙召引領一切受造物</a:t>
            </a:r>
            <a:endParaRPr lang="en-US" altLang="zh-TW" dirty="0" smtClean="0"/>
          </a:p>
          <a:p>
            <a:r>
              <a:rPr lang="zh-TW" altLang="en-US" dirty="0" smtClean="0"/>
              <a:t>回歸創造者。</a:t>
            </a:r>
            <a:r>
              <a:rPr lang="en-US" altLang="zh-TW" dirty="0" smtClean="0"/>
              <a:t>(83)</a:t>
            </a:r>
            <a:endParaRPr lang="zh-TW" altLang="en-US" dirty="0"/>
          </a:p>
        </p:txBody>
      </p:sp>
      <p:pic>
        <p:nvPicPr>
          <p:cNvPr id="4" name="圖片 3" descr="pray-scripture-back-to-God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437112"/>
            <a:ext cx="3319544" cy="22406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普世的共</a:t>
            </a:r>
            <a:r>
              <a:rPr lang="zh-TW" altLang="en-US" sz="5400" dirty="0" smtClean="0"/>
              <a:t>融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我們</a:t>
            </a:r>
            <a:r>
              <a:rPr lang="zh-TW" altLang="en-US" dirty="0" smtClean="0"/>
              <a:t>是宇宙的一部分，由同一天父所</a:t>
            </a:r>
            <a:r>
              <a:rPr lang="zh-TW" altLang="en-US" dirty="0" smtClean="0"/>
              <a:t>造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並不</a:t>
            </a:r>
            <a:r>
              <a:rPr lang="zh-TW" altLang="en-US" dirty="0" smtClean="0"/>
              <a:t>意味著所有生物都具有同等的</a:t>
            </a:r>
            <a:r>
              <a:rPr lang="zh-TW" altLang="en-US" dirty="0" smtClean="0"/>
              <a:t>地位</a:t>
            </a:r>
            <a:r>
              <a:rPr lang="en-US" altLang="zh-TW" dirty="0" smtClean="0"/>
              <a:t>…</a:t>
            </a:r>
            <a:endParaRPr lang="en-US" altLang="zh-TW" dirty="0" smtClean="0"/>
          </a:p>
          <a:p>
            <a:r>
              <a:rPr lang="zh-TW" altLang="en-US" dirty="0" smtClean="0"/>
              <a:t>更不是將大地奉若神明，</a:t>
            </a:r>
            <a:endParaRPr lang="en-US" altLang="zh-TW" dirty="0" smtClean="0"/>
          </a:p>
          <a:p>
            <a:r>
              <a:rPr lang="zh-TW" altLang="en-US" dirty="0" smtClean="0"/>
              <a:t>禁止</a:t>
            </a:r>
            <a:r>
              <a:rPr lang="zh-TW" altLang="en-US" dirty="0" smtClean="0"/>
              <a:t>人在</a:t>
            </a:r>
            <a:r>
              <a:rPr lang="zh-TW" altLang="en-US" dirty="0" smtClean="0"/>
              <a:t>大地上工作和保護脆弱的大地。</a:t>
            </a:r>
            <a:r>
              <a:rPr lang="en-US" altLang="zh-TW" dirty="0" smtClean="0"/>
              <a:t>(90)</a:t>
            </a:r>
          </a:p>
          <a:p>
            <a:r>
              <a:rPr lang="zh-TW" altLang="en-US" dirty="0" smtClean="0"/>
              <a:t>內心欠缺對人類夥伴的溫柔、憐憫和關懷，</a:t>
            </a:r>
            <a:endParaRPr lang="en-US" altLang="zh-TW" dirty="0" smtClean="0"/>
          </a:p>
          <a:p>
            <a:r>
              <a:rPr lang="zh-TW" altLang="en-US" dirty="0" smtClean="0"/>
              <a:t>就不可能與大自然及其他受</a:t>
            </a:r>
            <a:r>
              <a:rPr lang="zh-TW" altLang="en-US" dirty="0" smtClean="0"/>
              <a:t>造物</a:t>
            </a:r>
            <a:endParaRPr lang="en-US" altLang="zh-TW" dirty="0" smtClean="0"/>
          </a:p>
          <a:p>
            <a:r>
              <a:rPr lang="zh-TW" altLang="en-US" dirty="0" smtClean="0"/>
              <a:t>有</a:t>
            </a:r>
            <a:r>
              <a:rPr lang="zh-TW" altLang="en-US" dirty="0" smtClean="0"/>
              <a:t>真正深度共融的意識。</a:t>
            </a:r>
            <a:r>
              <a:rPr lang="en-US" altLang="zh-TW" dirty="0" smtClean="0"/>
              <a:t>(91)</a:t>
            </a:r>
            <a:endParaRPr lang="zh-TW" altLang="en-US" dirty="0"/>
          </a:p>
        </p:txBody>
      </p:sp>
      <p:pic>
        <p:nvPicPr>
          <p:cNvPr id="6" name="圖片 5" descr="kkkkkkkkk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157192"/>
            <a:ext cx="2236112" cy="14843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三</a:t>
            </a:r>
            <a:r>
              <a:rPr lang="en-US" altLang="zh-TW" sz="5400" dirty="0" smtClean="0"/>
              <a:t>.</a:t>
            </a:r>
            <a:r>
              <a:rPr lang="zh-TW" altLang="en-US" sz="5400" dirty="0" smtClean="0"/>
              <a:t> 生態危機的人性根源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1. </a:t>
            </a:r>
            <a:r>
              <a:rPr lang="zh-TW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科技迅速發展</a:t>
            </a:r>
            <a:r>
              <a:rPr lang="zh-TW" altLang="en-US" dirty="0" smtClean="0"/>
              <a:t>：但是人的責任感、價值觀和良知沒有相對應的增進。</a:t>
            </a:r>
            <a:r>
              <a:rPr lang="en-US" altLang="zh-TW" dirty="0" smtClean="0"/>
              <a:t>(105)</a:t>
            </a:r>
          </a:p>
          <a:p>
            <a:r>
              <a:rPr lang="en-US" altLang="zh-TW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2. </a:t>
            </a:r>
            <a:r>
              <a:rPr lang="zh-TW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以科技為中心</a:t>
            </a:r>
            <a:r>
              <a:rPr lang="zh-TW" altLang="en-US" dirty="0" smtClean="0"/>
              <a:t>：以為能源和資源取之不竭，並可迅速再生，至於開發所造成的負面影響亦很容易被大自然消化。</a:t>
            </a:r>
            <a:r>
              <a:rPr lang="en-US" altLang="zh-TW" dirty="0" smtClean="0"/>
              <a:t>(106)</a:t>
            </a:r>
            <a:endParaRPr lang="zh-TW" altLang="en-US" dirty="0"/>
          </a:p>
        </p:txBody>
      </p:sp>
      <p:pic>
        <p:nvPicPr>
          <p:cNvPr id="4" name="圖片 3" descr="0_490_735_0_70_http___img.haymarketsac.in_autocarpro_92c3412f-eec0-4ef3-95f5-65c123f66b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437112"/>
            <a:ext cx="3392425" cy="2261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3. </a:t>
            </a:r>
            <a:r>
              <a:rPr lang="zh-TW" altLang="en-US" sz="5400" dirty="0" smtClean="0"/>
              <a:t>人為中心主義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矛盾地將科技思想標榜於現實之上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當人找不到其在世上的真正位置，</a:t>
            </a:r>
            <a:endParaRPr lang="en-US" altLang="zh-TW" dirty="0" smtClean="0"/>
          </a:p>
          <a:p>
            <a:r>
              <a:rPr lang="zh-TW" altLang="en-US" dirty="0" smtClean="0"/>
              <a:t>人會誤解自己，</a:t>
            </a:r>
            <a:endParaRPr lang="en-US" altLang="zh-TW" dirty="0" smtClean="0"/>
          </a:p>
          <a:p>
            <a:r>
              <a:rPr lang="zh-TW" altLang="en-US" dirty="0" smtClean="0"/>
              <a:t>最終會採取對自己不利的行動。</a:t>
            </a:r>
            <a:r>
              <a:rPr lang="en-US" altLang="zh-TW" dirty="0" smtClean="0"/>
              <a:t>(115)</a:t>
            </a:r>
          </a:p>
          <a:p>
            <a:r>
              <a:rPr lang="zh-TW" altLang="en-US" dirty="0" smtClean="0"/>
              <a:t>沒有適當的人類學，則不會有生態學。</a:t>
            </a:r>
            <a:r>
              <a:rPr lang="en-US" altLang="zh-TW" dirty="0" smtClean="0"/>
              <a:t>(118)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653136"/>
            <a:ext cx="3548391" cy="2021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3a. </a:t>
            </a:r>
            <a:r>
              <a:rPr lang="zh-TW" altLang="en-US" sz="5400" dirty="0" smtClean="0"/>
              <a:t>事實相對主義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以即時的便利為絕對優先，</a:t>
            </a:r>
            <a:endParaRPr lang="en-US" altLang="zh-TW" dirty="0" smtClean="0"/>
          </a:p>
          <a:p>
            <a:r>
              <a:rPr lang="zh-TW" altLang="en-US" dirty="0" smtClean="0"/>
              <a:t>那麼其他一切相對地變得不重要。</a:t>
            </a:r>
            <a:r>
              <a:rPr lang="en-US" altLang="zh-TW" dirty="0" smtClean="0"/>
              <a:t>(122)</a:t>
            </a:r>
          </a:p>
          <a:p>
            <a:r>
              <a:rPr lang="zh-TW" altLang="en-US" dirty="0" smtClean="0"/>
              <a:t>驅使人去利用他人、視他人純粹為物件 </a:t>
            </a:r>
            <a:r>
              <a:rPr lang="en-US" altLang="zh-TW" dirty="0" smtClean="0"/>
              <a:t>… </a:t>
            </a:r>
          </a:p>
          <a:p>
            <a:r>
              <a:rPr lang="zh-TW" altLang="en-US" dirty="0" smtClean="0"/>
              <a:t>導致兒童被性侵犯，</a:t>
            </a:r>
            <a:endParaRPr lang="en-US" altLang="zh-TW" dirty="0" smtClean="0"/>
          </a:p>
          <a:p>
            <a:r>
              <a:rPr lang="zh-TW" altLang="en-US" dirty="0" smtClean="0"/>
              <a:t>及遺棄對我們不再「有用」的長者。</a:t>
            </a:r>
            <a:r>
              <a:rPr lang="en-US" altLang="zh-TW" dirty="0" smtClean="0"/>
              <a:t>(123)</a:t>
            </a:r>
            <a:endParaRPr lang="zh-TW" altLang="en-US" dirty="0"/>
          </a:p>
        </p:txBody>
      </p:sp>
      <p:pic>
        <p:nvPicPr>
          <p:cNvPr id="4" name="圖片 3" descr="6005bd0817cf466ba006249d4b0422e1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696" y="4653136"/>
            <a:ext cx="3587587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3b. </a:t>
            </a:r>
            <a:r>
              <a:rPr lang="zh-TW" altLang="en-US" sz="5400" dirty="0" smtClean="0"/>
              <a:t>保障就業的需要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任何整體生態學的界定，</a:t>
            </a:r>
            <a:endParaRPr lang="en-US" altLang="zh-TW" dirty="0" smtClean="0"/>
          </a:p>
          <a:p>
            <a:r>
              <a:rPr lang="zh-TW" altLang="en-US" dirty="0" smtClean="0"/>
              <a:t>都不會將人類排除在外，</a:t>
            </a:r>
            <a:endParaRPr lang="en-US" altLang="zh-TW" dirty="0" smtClean="0"/>
          </a:p>
          <a:p>
            <a:r>
              <a:rPr lang="zh-TW" altLang="en-US" dirty="0" smtClean="0"/>
              <a:t>所以在探討整體生態時，</a:t>
            </a:r>
            <a:endParaRPr lang="en-US" altLang="zh-TW" dirty="0" smtClean="0"/>
          </a:p>
          <a:p>
            <a:r>
              <a:rPr lang="zh-TW" altLang="en-US" dirty="0" smtClean="0"/>
              <a:t>必須考慮到勞動的價值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愛惜世界的最佳方法，</a:t>
            </a:r>
            <a:endParaRPr lang="en-US" altLang="zh-TW" dirty="0" smtClean="0"/>
          </a:p>
          <a:p>
            <a:r>
              <a:rPr lang="zh-TW" altLang="en-US" dirty="0" smtClean="0"/>
              <a:t>是以審慎的態度發展受造的世界。</a:t>
            </a:r>
            <a:r>
              <a:rPr lang="en-US" altLang="zh-TW" dirty="0" smtClean="0"/>
              <a:t>(124)</a:t>
            </a:r>
            <a:endParaRPr lang="zh-TW" altLang="en-US" dirty="0"/>
          </a:p>
        </p:txBody>
      </p:sp>
      <p:pic>
        <p:nvPicPr>
          <p:cNvPr id="4" name="圖片 3" descr="下載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44824"/>
            <a:ext cx="2913210" cy="2182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3c. </a:t>
            </a:r>
            <a:r>
              <a:rPr lang="zh-TW" altLang="en-US" sz="5400" dirty="0" smtClean="0"/>
              <a:t>新的生物科技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道德上可接受以動物作實驗，</a:t>
            </a:r>
            <a:endParaRPr lang="en-US" altLang="zh-TW" dirty="0" smtClean="0"/>
          </a:p>
          <a:p>
            <a:r>
              <a:rPr lang="zh-TW" altLang="en-US" dirty="0" smtClean="0"/>
              <a:t>只要是在合理的範圍內，</a:t>
            </a:r>
            <a:endParaRPr lang="en-US" altLang="zh-TW" dirty="0" smtClean="0"/>
          </a:p>
          <a:p>
            <a:r>
              <a:rPr lang="zh-TW" altLang="en-US" dirty="0" smtClean="0"/>
              <a:t>並對治療及救人的生命有所助益。</a:t>
            </a:r>
            <a:r>
              <a:rPr lang="en-US" altLang="zh-TW" dirty="0" smtClean="0"/>
              <a:t>(130)</a:t>
            </a:r>
          </a:p>
          <a:p>
            <a:r>
              <a:rPr lang="zh-TW" altLang="en-US" dirty="0" smtClean="0"/>
              <a:t>若科技與倫理切割，</a:t>
            </a:r>
            <a:endParaRPr lang="en-US" altLang="zh-TW" dirty="0" smtClean="0"/>
          </a:p>
          <a:p>
            <a:r>
              <a:rPr lang="zh-TW" altLang="en-US" dirty="0" smtClean="0"/>
              <a:t>科技就無法控制自己的力量了。</a:t>
            </a:r>
            <a:r>
              <a:rPr lang="en-US" altLang="zh-TW" dirty="0" smtClean="0"/>
              <a:t>(136)</a:t>
            </a:r>
            <a:endParaRPr lang="zh-TW" altLang="en-US" dirty="0"/>
          </a:p>
        </p:txBody>
      </p:sp>
      <p:pic>
        <p:nvPicPr>
          <p:cNvPr id="4" name="Picture 2" descr="Science - Chan Zuckerberg Initia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3899208" cy="19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背景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r>
              <a:rPr lang="zh-TW" altLang="en-US" dirty="0" smtClean="0"/>
              <a:t>世</a:t>
            </a:r>
            <a:r>
              <a:rPr lang="zh-TW" altLang="en-US" dirty="0"/>
              <a:t>紀聖方</a:t>
            </a:r>
            <a:r>
              <a:rPr lang="zh-TW" altLang="en-US" dirty="0" smtClean="0"/>
              <a:t>濟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太陽歌</a:t>
            </a:r>
            <a:r>
              <a:rPr lang="en-US" altLang="zh-TW" dirty="0" smtClean="0"/>
              <a:t>》/《</a:t>
            </a:r>
            <a:r>
              <a:rPr lang="zh-TW" altLang="en-US" dirty="0"/>
              <a:t>造物讚</a:t>
            </a:r>
            <a:r>
              <a:rPr lang="en-US" altLang="zh-TW" dirty="0" smtClean="0"/>
              <a:t>》</a:t>
            </a:r>
            <a:r>
              <a:rPr lang="zh-TW" altLang="en-US" dirty="0" smtClean="0"/>
              <a:t>重句</a:t>
            </a:r>
            <a:endParaRPr lang="en-US" altLang="zh-TW" dirty="0" smtClean="0"/>
          </a:p>
          <a:p>
            <a:r>
              <a:rPr lang="zh-TW" altLang="en-US" dirty="0" smtClean="0"/>
              <a:t>副</a:t>
            </a:r>
            <a:r>
              <a:rPr lang="zh-TW" altLang="en-US" dirty="0"/>
              <a:t>題：</a:t>
            </a:r>
            <a:r>
              <a:rPr lang="zh-TW" altLang="en-US" dirty="0" smtClean="0"/>
              <a:t>論愛</a:t>
            </a:r>
            <a:r>
              <a:rPr lang="zh-TW" altLang="en-US" dirty="0"/>
              <a:t>惜我們共同的家</a:t>
            </a:r>
            <a:r>
              <a:rPr lang="zh-TW" altLang="en-US" dirty="0" smtClean="0"/>
              <a:t>園</a:t>
            </a:r>
            <a:endParaRPr lang="en-US" altLang="zh-TW" dirty="0" smtClean="0"/>
          </a:p>
          <a:p>
            <a:r>
              <a:rPr lang="zh-TW" altLang="en-US" dirty="0"/>
              <a:t>目的：探討生態問</a:t>
            </a:r>
            <a:r>
              <a:rPr lang="zh-TW" altLang="en-US" dirty="0" smtClean="0"/>
              <a:t>題 </a:t>
            </a:r>
            <a:r>
              <a:rPr lang="en-US" altLang="zh-TW" dirty="0" smtClean="0"/>
              <a:t>-- </a:t>
            </a:r>
            <a:r>
              <a:rPr lang="zh-TW" altLang="en-US" dirty="0" smtClean="0"/>
              <a:t>氣</a:t>
            </a:r>
            <a:r>
              <a:rPr lang="zh-TW" altLang="en-US" dirty="0"/>
              <a:t>候暖化</a:t>
            </a:r>
            <a:r>
              <a:rPr lang="zh-TW" altLang="en-US" dirty="0" smtClean="0"/>
              <a:t>；建議</a:t>
            </a:r>
            <a:r>
              <a:rPr lang="zh-TW" altLang="en-US" dirty="0"/>
              <a:t>解決之道在</a:t>
            </a:r>
            <a:r>
              <a:rPr lang="en-US" altLang="zh-TW" dirty="0"/>
              <a:t>《</a:t>
            </a:r>
            <a:r>
              <a:rPr lang="zh-TW" altLang="en-US" dirty="0"/>
              <a:t>太</a:t>
            </a:r>
            <a:r>
              <a:rPr lang="zh-TW" altLang="en-US" dirty="0" smtClean="0"/>
              <a:t>陽歌</a:t>
            </a:r>
            <a:r>
              <a:rPr lang="en-US" altLang="zh-TW" dirty="0"/>
              <a:t>》</a:t>
            </a:r>
            <a:r>
              <a:rPr lang="zh-TW" altLang="en-US" dirty="0"/>
              <a:t>所展露的精神</a:t>
            </a:r>
            <a:r>
              <a:rPr lang="zh-TW" altLang="en-US" dirty="0" smtClean="0"/>
              <a:t>裡。</a:t>
            </a:r>
            <a:endParaRPr lang="en-US" altLang="zh-TW" dirty="0" smtClean="0"/>
          </a:p>
          <a:p>
            <a:r>
              <a:rPr lang="zh-TW" altLang="en-US" dirty="0"/>
              <a:t>規格：通</a:t>
            </a:r>
            <a:r>
              <a:rPr lang="zh-TW" altLang="en-US" dirty="0" smtClean="0"/>
              <a:t>諭 </a:t>
            </a:r>
            <a:r>
              <a:rPr lang="en-US" altLang="zh-TW" dirty="0" smtClean="0"/>
              <a:t>(Encyclical)</a:t>
            </a:r>
            <a:endParaRPr lang="en-US" altLang="zh-TW" dirty="0"/>
          </a:p>
          <a:p>
            <a:r>
              <a:rPr lang="zh-TW" altLang="en-US" dirty="0"/>
              <a:t>發表：</a:t>
            </a:r>
            <a:r>
              <a:rPr lang="en-US" altLang="zh-TW" dirty="0" smtClean="0"/>
              <a:t>2015 </a:t>
            </a:r>
            <a:r>
              <a:rPr lang="zh-TW" altLang="en-US" dirty="0"/>
              <a:t>年 </a:t>
            </a:r>
            <a:r>
              <a:rPr lang="en-US" altLang="zh-TW" dirty="0"/>
              <a:t>5 </a:t>
            </a:r>
            <a:r>
              <a:rPr lang="zh-TW" altLang="en-US" dirty="0"/>
              <a:t>月 </a:t>
            </a:r>
            <a:r>
              <a:rPr lang="en-US" altLang="zh-TW" dirty="0"/>
              <a:t>24 </a:t>
            </a:r>
            <a:r>
              <a:rPr lang="zh-TW" altLang="en-US" dirty="0"/>
              <a:t>日，五旬節慶日</a:t>
            </a:r>
            <a:endParaRPr lang="en-US" dirty="0"/>
          </a:p>
        </p:txBody>
      </p:sp>
      <p:pic>
        <p:nvPicPr>
          <p:cNvPr id="5" name="圖片 4" descr="LaudatoSi_460x230_cn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085184"/>
            <a:ext cx="3201441" cy="16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23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四</a:t>
            </a:r>
            <a:r>
              <a:rPr lang="en-US" altLang="zh-TW" sz="5400" dirty="0" smtClean="0"/>
              <a:t>.</a:t>
            </a:r>
            <a:r>
              <a:rPr lang="zh-TW" altLang="en-US" sz="5400" dirty="0" smtClean="0"/>
              <a:t> 整體生態學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並非面對兩個分別屬於環境和社會的危機，</a:t>
            </a:r>
            <a:endParaRPr lang="en-US" altLang="zh-TW" dirty="0" smtClean="0"/>
          </a:p>
          <a:p>
            <a:r>
              <a:rPr lang="zh-TW" altLang="en-US" dirty="0" smtClean="0"/>
              <a:t>而是一個同時包括兩者的複合式危機。</a:t>
            </a:r>
            <a:endParaRPr lang="en-US" altLang="zh-TW" dirty="0" smtClean="0"/>
          </a:p>
          <a:p>
            <a:r>
              <a:rPr lang="zh-TW" altLang="en-US" dirty="0" smtClean="0"/>
              <a:t>因此尋求解決方案的策略應該面面具到，</a:t>
            </a:r>
            <a:endParaRPr lang="en-US" altLang="zh-TW" dirty="0" smtClean="0"/>
          </a:p>
          <a:p>
            <a:r>
              <a:rPr lang="zh-TW" altLang="en-US" dirty="0" smtClean="0"/>
              <a:t>能對抗貧窮問題，</a:t>
            </a:r>
            <a:endParaRPr lang="en-US" altLang="zh-TW" dirty="0" smtClean="0"/>
          </a:p>
          <a:p>
            <a:r>
              <a:rPr lang="zh-TW" altLang="en-US" dirty="0" smtClean="0"/>
              <a:t>恢復遭遺棄者的尊嚴，</a:t>
            </a:r>
            <a:endParaRPr lang="en-US" altLang="zh-TW" dirty="0" smtClean="0"/>
          </a:p>
          <a:p>
            <a:r>
              <a:rPr lang="zh-TW" altLang="en-US" dirty="0" smtClean="0"/>
              <a:t>同時能保護大自然。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(139)</a:t>
            </a:r>
            <a:endParaRPr lang="zh-TW" altLang="en-US" dirty="0"/>
          </a:p>
        </p:txBody>
      </p:sp>
      <p:pic>
        <p:nvPicPr>
          <p:cNvPr id="5" name="圖片 4" descr="6c1afdb3-dbec-4026-9ca4-43531d812e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701717" cy="24616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萬物互有關聯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對環境問題的分析，</a:t>
            </a:r>
            <a:endParaRPr lang="en-US" altLang="zh-TW" dirty="0" smtClean="0"/>
          </a:p>
          <a:p>
            <a:r>
              <a:rPr lang="zh-TW" altLang="en-US" dirty="0" smtClean="0"/>
              <a:t>不能與對人、家庭，與工作相關，</a:t>
            </a:r>
            <a:endParaRPr lang="en-US" altLang="zh-TW" dirty="0" smtClean="0"/>
          </a:p>
          <a:p>
            <a:r>
              <a:rPr lang="zh-TW" altLang="en-US" dirty="0" smtClean="0"/>
              <a:t>以及城市背景的分析切割，</a:t>
            </a:r>
            <a:endParaRPr lang="en-US" altLang="zh-TW" dirty="0" smtClean="0"/>
          </a:p>
          <a:p>
            <a:r>
              <a:rPr lang="zh-TW" altLang="en-US" dirty="0" smtClean="0"/>
              <a:t>也不可與個人如何自視自處切割。</a:t>
            </a:r>
            <a:r>
              <a:rPr lang="en-US" altLang="zh-TW" dirty="0" smtClean="0"/>
              <a:t>(141)</a:t>
            </a:r>
            <a:endParaRPr lang="zh-TW" altLang="en-US" dirty="0"/>
          </a:p>
        </p:txBody>
      </p:sp>
      <p:pic>
        <p:nvPicPr>
          <p:cNvPr id="5" name="圖片 4" descr="c51ebc_e42cbd658e704dd591be8004c9747e86_mv2_d_1789_1977_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77072"/>
            <a:ext cx="2321180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文化生態學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受到威脅的有歷史、藝術和文化的遺產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生態學亦包括保護人文文化寶庫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同時關注本土文化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文化不只是繼承過去，</a:t>
            </a:r>
            <a:endParaRPr lang="en-US" altLang="zh-TW" dirty="0" smtClean="0"/>
          </a:p>
          <a:p>
            <a:r>
              <a:rPr lang="zh-TW" altLang="en-US" dirty="0" smtClean="0"/>
              <a:t>更重要的，是一個活生生、</a:t>
            </a:r>
            <a:endParaRPr lang="en-US" altLang="zh-TW" dirty="0" smtClean="0"/>
          </a:p>
          <a:p>
            <a:r>
              <a:rPr lang="zh-TW" altLang="en-US" dirty="0" smtClean="0"/>
              <a:t>具有動力及共同參與的</a:t>
            </a:r>
            <a:endParaRPr lang="en-US" altLang="zh-TW" dirty="0" smtClean="0"/>
          </a:p>
          <a:p>
            <a:r>
              <a:rPr lang="zh-TW" altLang="en-US" dirty="0" smtClean="0"/>
              <a:t>當下現況。</a:t>
            </a:r>
            <a:r>
              <a:rPr lang="en-US" altLang="zh-TW" dirty="0" smtClean="0"/>
              <a:t>(143)</a:t>
            </a:r>
            <a:endParaRPr lang="zh-TW" altLang="en-US" dirty="0"/>
          </a:p>
        </p:txBody>
      </p:sp>
      <p:pic>
        <p:nvPicPr>
          <p:cNvPr id="4" name="圖片 3" descr="PicMonkey Collag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212976"/>
            <a:ext cx="2907704" cy="29077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日常生活生態學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環境設施影響人的思考、感覺和行為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我們以身處的環境表達自己的身分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當四周環境是雜亂無章，秩序失控，</a:t>
            </a:r>
            <a:endParaRPr lang="en-US" altLang="zh-TW" dirty="0" smtClean="0"/>
          </a:p>
          <a:p>
            <a:r>
              <a:rPr lang="zh-TW" altLang="en-US" dirty="0" smtClean="0"/>
              <a:t>充斥著噪音及不美觀，</a:t>
            </a:r>
            <a:endParaRPr lang="en-US" altLang="zh-TW" dirty="0" smtClean="0"/>
          </a:p>
          <a:p>
            <a:r>
              <a:rPr lang="zh-TW" altLang="en-US" dirty="0" smtClean="0"/>
              <a:t>如此過度的刺激使人難以找到全然而喜悅的自己。</a:t>
            </a:r>
            <a:r>
              <a:rPr lang="en-US" altLang="zh-TW" dirty="0" smtClean="0"/>
              <a:t>(147)</a:t>
            </a:r>
            <a:endParaRPr lang="zh-TW" altLang="en-US" dirty="0"/>
          </a:p>
        </p:txBody>
      </p:sp>
      <p:pic>
        <p:nvPicPr>
          <p:cNvPr id="4" name="圖片 3" descr="下載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653136"/>
            <a:ext cx="2952328" cy="19646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公益原則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在現時全球化社會的情況下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越來越多人被遺棄，並被剝奪基本人權，</a:t>
            </a:r>
            <a:endParaRPr lang="en-US" altLang="zh-TW" dirty="0" smtClean="0"/>
          </a:p>
          <a:p>
            <a:r>
              <a:rPr lang="zh-TW" altLang="en-US" dirty="0" smtClean="0"/>
              <a:t>公益此一原則立即成為一個呼籲及選擇，</a:t>
            </a:r>
            <a:endParaRPr lang="en-US" altLang="zh-TW" dirty="0" smtClean="0"/>
          </a:p>
          <a:p>
            <a:r>
              <a:rPr lang="zh-TW" altLang="en-US" dirty="0" smtClean="0"/>
              <a:t>要世人精誠團結，</a:t>
            </a:r>
            <a:endParaRPr lang="en-US" altLang="zh-TW" dirty="0" smtClean="0"/>
          </a:p>
          <a:p>
            <a:r>
              <a:rPr lang="zh-TW" altLang="en-US" dirty="0" smtClean="0"/>
              <a:t>以及要優先關愛最貧窮的人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為作出此項選擇，</a:t>
            </a:r>
            <a:endParaRPr lang="en-US" altLang="zh-TW" dirty="0" smtClean="0"/>
          </a:p>
          <a:p>
            <a:r>
              <a:rPr lang="zh-TW" altLang="en-US" dirty="0" smtClean="0"/>
              <a:t>需要認識大地資源普遍性的終向。</a:t>
            </a:r>
            <a:r>
              <a:rPr lang="en-US" altLang="zh-TW" dirty="0" smtClean="0"/>
              <a:t>(158)</a:t>
            </a:r>
            <a:endParaRPr lang="zh-TW" altLang="en-US" dirty="0"/>
          </a:p>
        </p:txBody>
      </p:sp>
      <p:pic>
        <p:nvPicPr>
          <p:cNvPr id="4" name="Picture 2" descr="218465_212567742096140_5088021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521193" cy="14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世代之間的公義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想到會留給子孫一個怎樣的世界，</a:t>
            </a:r>
            <a:endParaRPr lang="en-US" altLang="zh-TW" dirty="0" smtClean="0"/>
          </a:p>
          <a:p>
            <a:r>
              <a:rPr lang="zh-TW" altLang="en-US" dirty="0" smtClean="0"/>
              <a:t>就會以不同的目光看事物 </a:t>
            </a:r>
            <a:r>
              <a:rPr lang="en-US" altLang="zh-TW" dirty="0" smtClean="0"/>
              <a:t>… </a:t>
            </a:r>
          </a:p>
          <a:p>
            <a:r>
              <a:rPr lang="zh-TW" altLang="en-US" dirty="0" smtClean="0"/>
              <a:t>世代之間的精誠團結不是一項選擇，</a:t>
            </a:r>
            <a:endParaRPr lang="en-US" altLang="zh-TW" dirty="0" smtClean="0"/>
          </a:p>
          <a:p>
            <a:r>
              <a:rPr lang="zh-TW" altLang="en-US" dirty="0" smtClean="0"/>
              <a:t>而是基本的公義問題，</a:t>
            </a:r>
            <a:endParaRPr lang="en-US" altLang="zh-TW" dirty="0" smtClean="0"/>
          </a:p>
          <a:p>
            <a:r>
              <a:rPr lang="zh-TW" altLang="en-US" dirty="0" smtClean="0"/>
              <a:t>因為我們領受的世界，</a:t>
            </a:r>
            <a:endParaRPr lang="en-US" altLang="zh-TW" dirty="0" smtClean="0"/>
          </a:p>
          <a:p>
            <a:r>
              <a:rPr lang="zh-TW" altLang="en-US" dirty="0" smtClean="0"/>
              <a:t>也屬於我們的後代。</a:t>
            </a:r>
            <a:r>
              <a:rPr lang="en-US" altLang="zh-TW" dirty="0" smtClean="0"/>
              <a:t>(159)</a:t>
            </a:r>
            <a:endParaRPr lang="zh-TW" altLang="en-US" dirty="0"/>
          </a:p>
        </p:txBody>
      </p:sp>
      <p:pic>
        <p:nvPicPr>
          <p:cNvPr id="4" name="Picture 1" descr="bigstock-Earth-Day-241690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925" y="3723686"/>
            <a:ext cx="2843531" cy="23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五</a:t>
            </a:r>
            <a:r>
              <a:rPr lang="en-US" altLang="zh-TW" sz="5400" dirty="0" smtClean="0"/>
              <a:t>.</a:t>
            </a:r>
            <a:r>
              <a:rPr lang="zh-TW" altLang="en-US" sz="5400" dirty="0" smtClean="0"/>
              <a:t> 探索和行動的方向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最近的世界高峰會議，在環境方面的討論，</a:t>
            </a:r>
            <a:endParaRPr lang="en-US" altLang="zh-TW" dirty="0" smtClean="0"/>
          </a:p>
          <a:p>
            <a:r>
              <a:rPr lang="zh-TW" altLang="en-US" dirty="0" smtClean="0"/>
              <a:t>表現令人大失所望，</a:t>
            </a:r>
            <a:endParaRPr lang="en-US" altLang="zh-TW" dirty="0" smtClean="0"/>
          </a:p>
          <a:p>
            <a:r>
              <a:rPr lang="zh-TW" altLang="en-US" dirty="0" smtClean="0"/>
              <a:t>歸根究底，是欠缺政治意願，</a:t>
            </a:r>
            <a:endParaRPr lang="en-US" altLang="zh-TW" dirty="0" smtClean="0"/>
          </a:p>
          <a:p>
            <a:r>
              <a:rPr lang="zh-TW" altLang="en-US" dirty="0" smtClean="0"/>
              <a:t>因此在環境問題上未能達成真正有意義</a:t>
            </a:r>
            <a:endParaRPr lang="en-US" altLang="zh-TW" dirty="0" smtClean="0"/>
          </a:p>
          <a:p>
            <a:r>
              <a:rPr lang="zh-TW" altLang="en-US" dirty="0" smtClean="0"/>
              <a:t>和有效力的全球性協議。</a:t>
            </a:r>
            <a:r>
              <a:rPr lang="en-US" altLang="zh-TW" dirty="0" smtClean="0"/>
              <a:t>(166)</a:t>
            </a:r>
            <a:endParaRPr lang="zh-TW" altLang="en-US" dirty="0"/>
          </a:p>
        </p:txBody>
      </p:sp>
      <p:pic>
        <p:nvPicPr>
          <p:cNvPr id="4" name="圖片 3" descr="下載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581128"/>
            <a:ext cx="3168352" cy="21083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交談以制訂政策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公眾壓力有助帶來果斷的政治行動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社會必須向政府施壓，</a:t>
            </a:r>
            <a:endParaRPr lang="en-US" altLang="zh-TW" dirty="0" smtClean="0"/>
          </a:p>
          <a:p>
            <a:r>
              <a:rPr lang="zh-TW" altLang="en-US" dirty="0" smtClean="0"/>
              <a:t>要求制訂更嚴格的規章、程序和監管措施。</a:t>
            </a:r>
          </a:p>
          <a:p>
            <a:r>
              <a:rPr lang="zh-TW" altLang="en-US" dirty="0" smtClean="0"/>
              <a:t>除非公民可管制政權──</a:t>
            </a:r>
            <a:endParaRPr lang="en-US" altLang="zh-TW" dirty="0" smtClean="0"/>
          </a:p>
          <a:p>
            <a:r>
              <a:rPr lang="zh-TW" altLang="en-US" dirty="0" smtClean="0"/>
              <a:t>在國家、地區和市政方面，</a:t>
            </a:r>
            <a:endParaRPr lang="en-US" altLang="zh-TW" dirty="0" smtClean="0"/>
          </a:p>
          <a:p>
            <a:r>
              <a:rPr lang="zh-TW" altLang="en-US" dirty="0" smtClean="0"/>
              <a:t>否則無法控制對環境的損害。</a:t>
            </a:r>
            <a:r>
              <a:rPr lang="en-US" altLang="zh-TW" dirty="0" smtClean="0"/>
              <a:t>(179)</a:t>
            </a:r>
            <a:endParaRPr lang="zh-TW" altLang="en-US" dirty="0"/>
          </a:p>
        </p:txBody>
      </p:sp>
      <p:pic>
        <p:nvPicPr>
          <p:cNvPr id="4" name="圖片 3" descr="GETTY_global_climate_str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157192"/>
            <a:ext cx="2801645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交談與決定的透明度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環境影響的評估，</a:t>
            </a:r>
            <a:endParaRPr lang="en-US" altLang="zh-TW" dirty="0" smtClean="0"/>
          </a:p>
          <a:p>
            <a:r>
              <a:rPr lang="zh-TW" altLang="en-US" dirty="0" smtClean="0"/>
              <a:t>應該優先於商業企劃案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自始就應是整個過程中的一部分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具透明度的和</a:t>
            </a:r>
            <a:endParaRPr lang="en-US" altLang="zh-TW" dirty="0" smtClean="0"/>
          </a:p>
          <a:p>
            <a:r>
              <a:rPr lang="zh-TW" altLang="en-US" dirty="0" smtClean="0"/>
              <a:t>不受任何經濟或政治壓力左右。</a:t>
            </a:r>
            <a:r>
              <a:rPr lang="en-US" altLang="zh-TW" dirty="0" smtClean="0"/>
              <a:t>(183)</a:t>
            </a:r>
          </a:p>
        </p:txBody>
      </p:sp>
      <p:pic>
        <p:nvPicPr>
          <p:cNvPr id="4" name="Picture 2" descr="Need for meaningful dialo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3312368" cy="17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為人的成全而交談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政治不可受制於經濟，</a:t>
            </a:r>
            <a:endParaRPr lang="en-US" altLang="zh-TW" dirty="0" smtClean="0"/>
          </a:p>
          <a:p>
            <a:r>
              <a:rPr lang="zh-TW" altLang="en-US" dirty="0" smtClean="0"/>
              <a:t>經濟也不可受制於追求效率的科技思維。</a:t>
            </a:r>
            <a:endParaRPr lang="en-US" altLang="zh-TW" dirty="0" smtClean="0"/>
          </a:p>
          <a:p>
            <a:r>
              <a:rPr lang="zh-TW" altLang="en-US" dirty="0" smtClean="0"/>
              <a:t>為了大眾的福祉，</a:t>
            </a:r>
            <a:endParaRPr lang="en-US" altLang="zh-TW" dirty="0" smtClean="0"/>
          </a:p>
          <a:p>
            <a:r>
              <a:rPr lang="zh-TW" altLang="en-US" dirty="0" smtClean="0"/>
              <a:t>政治和經濟急需進行坦誠的交談，</a:t>
            </a:r>
            <a:endParaRPr lang="en-US" altLang="zh-TW" dirty="0" smtClean="0"/>
          </a:p>
          <a:p>
            <a:r>
              <a:rPr lang="zh-TW" altLang="en-US" dirty="0" smtClean="0"/>
              <a:t>以服務生命，特別是為服務人類的生命。</a:t>
            </a:r>
            <a:r>
              <a:rPr lang="en-US" altLang="zh-TW" dirty="0" smtClean="0"/>
              <a:t>(189)</a:t>
            </a:r>
            <a:endParaRPr lang="zh-TW" altLang="en-US" dirty="0" smtClean="0"/>
          </a:p>
        </p:txBody>
      </p:sp>
      <p:pic>
        <p:nvPicPr>
          <p:cNvPr id="4" name="圖片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653136"/>
            <a:ext cx="2977407" cy="1988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大綱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zh-TW" altLang="en-US" dirty="0" smtClean="0"/>
              <a:t>一章 </a:t>
            </a:r>
            <a:r>
              <a:rPr lang="zh-TW" altLang="en-US" dirty="0"/>
              <a:t>我們的共同家園出了甚麼問題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第二章 創造的喜</a:t>
            </a:r>
            <a:r>
              <a:rPr lang="zh-TW" altLang="en-US" dirty="0" smtClean="0"/>
              <a:t>訊</a:t>
            </a:r>
            <a:endParaRPr lang="en-US" altLang="zh-TW" dirty="0" smtClean="0"/>
          </a:p>
          <a:p>
            <a:r>
              <a:rPr lang="zh-TW" altLang="en-US" dirty="0"/>
              <a:t>第三章 生態危機的人性根</a:t>
            </a:r>
            <a:r>
              <a:rPr lang="zh-TW" altLang="en-US" dirty="0" smtClean="0"/>
              <a:t>源</a:t>
            </a:r>
            <a:endParaRPr lang="en-US" altLang="zh-TW" dirty="0" smtClean="0"/>
          </a:p>
          <a:p>
            <a:r>
              <a:rPr lang="zh-TW" altLang="en-US" dirty="0"/>
              <a:t>第四章 整體生態</a:t>
            </a:r>
            <a:r>
              <a:rPr lang="zh-TW" altLang="en-US" dirty="0" smtClean="0"/>
              <a:t>學</a:t>
            </a:r>
            <a:endParaRPr lang="en-US" altLang="zh-TW" dirty="0" smtClean="0"/>
          </a:p>
          <a:p>
            <a:r>
              <a:rPr lang="zh-TW" altLang="en-US" dirty="0"/>
              <a:t>第五章 探索和行動的方</a:t>
            </a:r>
            <a:r>
              <a:rPr lang="zh-TW" altLang="en-US" dirty="0" smtClean="0"/>
              <a:t>向</a:t>
            </a:r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zh-TW" altLang="en-US" dirty="0"/>
              <a:t>六章 生態教育與生態靈修</a:t>
            </a:r>
            <a:endParaRPr lang="en-US" dirty="0"/>
          </a:p>
        </p:txBody>
      </p:sp>
      <p:pic>
        <p:nvPicPr>
          <p:cNvPr id="4" name="Picture 6" descr="te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220657" cy="4293096"/>
          </a:xfrm>
          <a:prstGeom prst="rect">
            <a:avLst/>
          </a:prstGeom>
          <a:noFill/>
          <a:ln>
            <a:noFill/>
          </a:ln>
          <a:effectLst>
            <a:outerShdw dist="63500" dir="2700000" algn="tl" rotWithShape="0">
              <a:srgbClr val="7F7F7F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1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減少 </a:t>
            </a:r>
            <a:r>
              <a:rPr lang="en-US" altLang="zh-TW" sz="5400" dirty="0" smtClean="0"/>
              <a:t>VS </a:t>
            </a:r>
            <a:r>
              <a:rPr lang="zh-TW" altLang="en-US" sz="5400" dirty="0" smtClean="0"/>
              <a:t>增長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當某些人仍無法有尊嚴地生活時，</a:t>
            </a:r>
            <a:endParaRPr lang="en-US" altLang="zh-TW" dirty="0" smtClean="0"/>
          </a:p>
          <a:p>
            <a:r>
              <a:rPr lang="zh-TW" altLang="en-US" dirty="0" smtClean="0"/>
              <a:t>那些不斷消費的習慣和破壞性的行為是不可持續的。</a:t>
            </a:r>
            <a:endParaRPr lang="en-US" altLang="zh-TW" dirty="0" smtClean="0"/>
          </a:p>
          <a:p>
            <a:r>
              <a:rPr lang="zh-TW" altLang="en-US" dirty="0" smtClean="0"/>
              <a:t>因此現在是時候要求世界的部分地方接受增長減少，</a:t>
            </a:r>
            <a:endParaRPr lang="en-US" altLang="zh-TW" dirty="0" smtClean="0"/>
          </a:p>
          <a:p>
            <a:r>
              <a:rPr lang="zh-TW" altLang="en-US" dirty="0" smtClean="0"/>
              <a:t>為提供資源予其他地方，</a:t>
            </a:r>
            <a:endParaRPr lang="en-US" altLang="zh-TW" dirty="0" smtClean="0"/>
          </a:p>
          <a:p>
            <a:r>
              <a:rPr lang="zh-TW" altLang="en-US" dirty="0" smtClean="0"/>
              <a:t>使其可健康地增長。</a:t>
            </a:r>
            <a:r>
              <a:rPr lang="en-US" altLang="zh-TW" dirty="0" smtClean="0"/>
              <a:t>(193)</a:t>
            </a:r>
            <a:endParaRPr lang="zh-TW" altLang="en-US" dirty="0"/>
          </a:p>
        </p:txBody>
      </p:sp>
      <p:pic>
        <p:nvPicPr>
          <p:cNvPr id="4" name="Picture 2" descr="Rich-poor gap must be reduc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627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宗教與科學交談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忘記使人和平共處、樂於犧牲</a:t>
            </a:r>
            <a:endParaRPr lang="en-US" altLang="zh-TW" dirty="0" smtClean="0"/>
          </a:p>
          <a:p>
            <a:r>
              <a:rPr lang="zh-TW" altLang="en-US" dirty="0" smtClean="0"/>
              <a:t>及善待他人的這些主要生存動機，</a:t>
            </a:r>
            <a:endParaRPr lang="en-US" altLang="zh-TW" dirty="0" smtClean="0"/>
          </a:p>
          <a:p>
            <a:r>
              <a:rPr lang="zh-TW" altLang="en-US" dirty="0" smtClean="0"/>
              <a:t>任何聲稱來自科學的技術性解決方案，</a:t>
            </a:r>
            <a:endParaRPr lang="en-US" altLang="zh-TW" dirty="0" smtClean="0"/>
          </a:p>
          <a:p>
            <a:r>
              <a:rPr lang="zh-TW" altLang="en-US" dirty="0" smtClean="0"/>
              <a:t>都會無法解決世界現今的嚴峻問題。</a:t>
            </a:r>
            <a:r>
              <a:rPr lang="en-US" altLang="zh-TW" dirty="0" smtClean="0"/>
              <a:t>(200)</a:t>
            </a:r>
          </a:p>
          <a:p>
            <a:r>
              <a:rPr lang="zh-TW" altLang="en-US" dirty="0" smtClean="0"/>
              <a:t>大部分世人自認為是有宗教信仰，</a:t>
            </a:r>
            <a:endParaRPr lang="en-US" altLang="zh-TW" dirty="0" smtClean="0"/>
          </a:p>
          <a:p>
            <a:r>
              <a:rPr lang="zh-TW" altLang="en-US" dirty="0" smtClean="0"/>
              <a:t>因而應有助於跨宗教的交談。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(201)</a:t>
            </a:r>
            <a:endParaRPr lang="zh-TW" altLang="en-US" dirty="0"/>
          </a:p>
        </p:txBody>
      </p:sp>
      <p:pic>
        <p:nvPicPr>
          <p:cNvPr id="4" name="圖片 3" descr="a1437cad3442b74c9e1edf3f0be66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25144"/>
            <a:ext cx="2465851" cy="18493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六</a:t>
            </a:r>
            <a:r>
              <a:rPr lang="en-US" altLang="zh-TW" sz="5400" dirty="0" smtClean="0"/>
              <a:t>.</a:t>
            </a:r>
            <a:r>
              <a:rPr lang="zh-TW" altLang="en-US" sz="5400" dirty="0" smtClean="0"/>
              <a:t> 生態教育與生態靈修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很多事物需要改變發展的方向，</a:t>
            </a:r>
            <a:endParaRPr lang="en-US" altLang="zh-TW" dirty="0" smtClean="0"/>
          </a:p>
          <a:p>
            <a:r>
              <a:rPr lang="zh-TW" altLang="en-US" dirty="0" smtClean="0"/>
              <a:t>但是最需要改變的就是人類。</a:t>
            </a:r>
            <a:r>
              <a:rPr lang="en-US" altLang="zh-TW" dirty="0" smtClean="0"/>
              <a:t>(202)</a:t>
            </a:r>
          </a:p>
          <a:p>
            <a:r>
              <a:rPr lang="zh-TW" altLang="en-US" dirty="0" smtClean="0"/>
              <a:t>人類既能作出最卑劣的事情，</a:t>
            </a:r>
            <a:endParaRPr lang="en-US" altLang="zh-TW" dirty="0" smtClean="0"/>
          </a:p>
          <a:p>
            <a:r>
              <a:rPr lang="zh-TW" altLang="en-US" dirty="0" smtClean="0"/>
              <a:t>人類也能夠超越自我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有能力再次選擇美善，再次重新開始。</a:t>
            </a:r>
            <a:r>
              <a:rPr lang="en-US" altLang="zh-TW" dirty="0" smtClean="0"/>
              <a:t>(206)</a:t>
            </a:r>
            <a:endParaRPr lang="zh-TW" altLang="en-US" dirty="0"/>
          </a:p>
        </p:txBody>
      </p:sp>
      <p:pic>
        <p:nvPicPr>
          <p:cNvPr id="4" name="圖片 3" descr="right-p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4570" y="4603291"/>
            <a:ext cx="3193614" cy="199406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邁向新的生活方式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購物永遠是道德行為，而非只是經濟行為。</a:t>
            </a:r>
            <a:endParaRPr lang="en-US" altLang="zh-TW" dirty="0" smtClean="0"/>
          </a:p>
          <a:p>
            <a:r>
              <a:rPr lang="zh-TW" altLang="en-US" dirty="0" smtClean="0"/>
              <a:t>為此，今天環境惡化的問題，</a:t>
            </a:r>
            <a:endParaRPr lang="en-US" altLang="zh-TW" dirty="0" smtClean="0"/>
          </a:p>
          <a:p>
            <a:r>
              <a:rPr lang="zh-TW" altLang="en-US" dirty="0" smtClean="0"/>
              <a:t>要求我們檢討自己的生活方式。</a:t>
            </a:r>
            <a:r>
              <a:rPr lang="en-US" altLang="zh-TW" dirty="0" smtClean="0"/>
              <a:t>(206)</a:t>
            </a:r>
          </a:p>
          <a:p>
            <a:r>
              <a:rPr lang="zh-TW" altLang="en-US" dirty="0" smtClean="0"/>
              <a:t>若我們能克服個人主義，</a:t>
            </a:r>
            <a:endParaRPr lang="en-US" altLang="zh-TW" dirty="0" smtClean="0"/>
          </a:p>
          <a:p>
            <a:r>
              <a:rPr lang="zh-TW" altLang="en-US" dirty="0" smtClean="0"/>
              <a:t>便能真正培養一種不同的生活方式，</a:t>
            </a:r>
            <a:endParaRPr lang="en-US" altLang="zh-TW" dirty="0" smtClean="0"/>
          </a:p>
          <a:p>
            <a:r>
              <a:rPr lang="zh-TW" altLang="en-US" dirty="0" smtClean="0"/>
              <a:t>也為社會帶來重大改變。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(208)</a:t>
            </a:r>
            <a:endParaRPr lang="zh-TW" altLang="en-US" dirty="0"/>
          </a:p>
        </p:txBody>
      </p:sp>
      <p:pic>
        <p:nvPicPr>
          <p:cNvPr id="4" name="圖片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653136"/>
            <a:ext cx="2845782" cy="20120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為「生態」盟約施行教育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起初的主軸是科學資訊、</a:t>
            </a:r>
            <a:endParaRPr lang="en-US" altLang="zh-TW" dirty="0" smtClean="0"/>
          </a:p>
          <a:p>
            <a:r>
              <a:rPr lang="zh-TW" altLang="en-US" dirty="0" smtClean="0"/>
              <a:t>提升意識和預防環境的風險，</a:t>
            </a:r>
            <a:endParaRPr lang="en-US" altLang="zh-TW" dirty="0" smtClean="0"/>
          </a:p>
          <a:p>
            <a:r>
              <a:rPr lang="zh-TW" altLang="en-US" dirty="0" smtClean="0"/>
              <a:t>現時則趨向包括對源於功利心態的批判。</a:t>
            </a:r>
            <a:endParaRPr lang="en-US" altLang="zh-TW" dirty="0" smtClean="0"/>
          </a:p>
          <a:p>
            <a:r>
              <a:rPr lang="zh-TW" altLang="en-US" dirty="0" smtClean="0"/>
              <a:t>尋求重新恢復各個層次的生態平衡，</a:t>
            </a:r>
            <a:endParaRPr lang="en-US" altLang="zh-TW" dirty="0" smtClean="0"/>
          </a:p>
          <a:p>
            <a:r>
              <a:rPr lang="zh-TW" altLang="en-US" dirty="0" smtClean="0"/>
              <a:t>建立人與自己內在、與他人、與大自然和</a:t>
            </a:r>
            <a:endParaRPr lang="en-US" altLang="zh-TW" dirty="0" smtClean="0"/>
          </a:p>
          <a:p>
            <a:r>
              <a:rPr lang="zh-TW" altLang="en-US" dirty="0" smtClean="0"/>
              <a:t>與其他受造物，及與天主的和諧。</a:t>
            </a:r>
            <a:r>
              <a:rPr lang="en-US" altLang="zh-TW" dirty="0" smtClean="0"/>
              <a:t>(210)</a:t>
            </a:r>
            <a:endParaRPr lang="zh-TW" altLang="en-US" dirty="0"/>
          </a:p>
        </p:txBody>
      </p:sp>
      <p:pic>
        <p:nvPicPr>
          <p:cNvPr id="4" name="圖片 3" descr="sp2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013176"/>
            <a:ext cx="3035829" cy="170765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生態皈依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生態危機是一個號召，</a:t>
            </a:r>
            <a:endParaRPr lang="en-US" altLang="zh-TW" dirty="0" smtClean="0"/>
          </a:p>
          <a:p>
            <a:r>
              <a:rPr lang="zh-TW" altLang="en-US" dirty="0" smtClean="0"/>
              <a:t>叫人有內心的深度悔改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活出我們的使命，</a:t>
            </a:r>
            <a:endParaRPr lang="en-US" altLang="zh-TW" dirty="0" smtClean="0"/>
          </a:p>
          <a:p>
            <a:r>
              <a:rPr lang="zh-TW" altLang="en-US" dirty="0" smtClean="0"/>
              <a:t>而成為天主化工的保護者，</a:t>
            </a:r>
            <a:endParaRPr lang="en-US" altLang="zh-TW" dirty="0" smtClean="0"/>
          </a:p>
          <a:p>
            <a:r>
              <a:rPr lang="zh-TW" altLang="en-US" dirty="0" smtClean="0"/>
              <a:t>是個重要的生活美德；</a:t>
            </a:r>
            <a:endParaRPr lang="en-US" altLang="zh-TW" dirty="0" smtClean="0"/>
          </a:p>
          <a:p>
            <a:r>
              <a:rPr lang="zh-TW" altLang="en-US" dirty="0" smtClean="0"/>
              <a:t>絕非可有可無或</a:t>
            </a:r>
            <a:endParaRPr lang="en-US" altLang="zh-TW" dirty="0" smtClean="0"/>
          </a:p>
          <a:p>
            <a:r>
              <a:rPr lang="zh-TW" altLang="en-US" dirty="0" smtClean="0"/>
              <a:t>次要的基督信仰經驗。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(217)</a:t>
            </a:r>
            <a:endParaRPr lang="zh-TW" altLang="en-US" dirty="0"/>
          </a:p>
        </p:txBody>
      </p:sp>
      <p:pic>
        <p:nvPicPr>
          <p:cNvPr id="4" name="圖片 3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65104"/>
            <a:ext cx="3529925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喜樂與平安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一個亙古的教導，就是「少即是多」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以自我節制和知足常樂做為成長的標記。</a:t>
            </a:r>
            <a:endParaRPr lang="en-US" altLang="zh-TW" dirty="0" smtClean="0"/>
          </a:p>
          <a:p>
            <a:r>
              <a:rPr lang="zh-TW" altLang="en-US" dirty="0" smtClean="0"/>
              <a:t>回歸簡樸生活，佇足欣賞枝節瑣碎的事物，</a:t>
            </a:r>
            <a:endParaRPr lang="en-US" altLang="zh-TW" dirty="0" smtClean="0"/>
          </a:p>
          <a:p>
            <a:r>
              <a:rPr lang="zh-TW" altLang="en-US" dirty="0" smtClean="0"/>
              <a:t>感恩生命給予我們的一切機會，</a:t>
            </a:r>
            <a:endParaRPr lang="en-US" altLang="zh-TW" dirty="0" smtClean="0"/>
          </a:p>
          <a:p>
            <a:r>
              <a:rPr lang="zh-TW" altLang="en-US" dirty="0" smtClean="0"/>
              <a:t>靈性上超脫自己的擁有物，</a:t>
            </a:r>
            <a:endParaRPr lang="en-US" altLang="zh-TW" dirty="0" smtClean="0"/>
          </a:p>
          <a:p>
            <a:r>
              <a:rPr lang="zh-TW" altLang="en-US" dirty="0" smtClean="0"/>
              <a:t>也不因匱乏而悲傷。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(222)</a:t>
            </a:r>
            <a:endParaRPr lang="zh-TW" altLang="en-US" dirty="0"/>
          </a:p>
        </p:txBody>
      </p:sp>
      <p:pic>
        <p:nvPicPr>
          <p:cNvPr id="4" name="圖片 3" descr="Plant-He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25144"/>
            <a:ext cx="3360671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整體生態學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花時間與受造界修補寧靜和諧；</a:t>
            </a:r>
            <a:endParaRPr lang="en-US" altLang="zh-TW" dirty="0" smtClean="0"/>
          </a:p>
          <a:p>
            <a:r>
              <a:rPr lang="zh-TW" altLang="en-US" dirty="0" smtClean="0"/>
              <a:t>反省自己的生活方式和理想，</a:t>
            </a:r>
            <a:endParaRPr lang="en-US" altLang="zh-TW" dirty="0" smtClean="0"/>
          </a:p>
          <a:p>
            <a:r>
              <a:rPr lang="zh-TW" altLang="en-US" dirty="0" smtClean="0"/>
              <a:t>默觀居住在我們中間，</a:t>
            </a:r>
            <a:endParaRPr lang="en-US" altLang="zh-TW" dirty="0" smtClean="0"/>
          </a:p>
          <a:p>
            <a:r>
              <a:rPr lang="zh-TW" altLang="en-US" dirty="0" smtClean="0"/>
              <a:t>又圍繞著我們的創造者。</a:t>
            </a:r>
            <a:r>
              <a:rPr lang="en-US" altLang="zh-TW" dirty="0" smtClean="0"/>
              <a:t>(225)</a:t>
            </a:r>
          </a:p>
          <a:p>
            <a:r>
              <a:rPr lang="zh-TW" altLang="en-US" dirty="0" smtClean="0"/>
              <a:t>此心態的表現方式之一，</a:t>
            </a:r>
            <a:endParaRPr lang="en-US" altLang="zh-TW" dirty="0" smtClean="0"/>
          </a:p>
          <a:p>
            <a:r>
              <a:rPr lang="zh-TW" altLang="en-US" dirty="0" smtClean="0"/>
              <a:t>是在飯前及飯後感謝天主。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(227)</a:t>
            </a:r>
            <a:endParaRPr lang="zh-TW" altLang="en-US" dirty="0"/>
          </a:p>
        </p:txBody>
      </p:sp>
      <p:pic>
        <p:nvPicPr>
          <p:cNvPr id="4" name="圖片 3" descr="shutterstock_280356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3048000" cy="203301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公民愛心與政治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愛惜大自然</a:t>
            </a:r>
            <a:endParaRPr lang="en-US" altLang="zh-TW" dirty="0" smtClean="0"/>
          </a:p>
          <a:p>
            <a:r>
              <a:rPr lang="zh-TW" altLang="en-US" dirty="0" smtClean="0"/>
              <a:t>是團結共融的生活方式的一部分。</a:t>
            </a:r>
            <a:r>
              <a:rPr lang="en-US" altLang="zh-TW" dirty="0" smtClean="0"/>
              <a:t>(228)</a:t>
            </a:r>
          </a:p>
          <a:p>
            <a:r>
              <a:rPr lang="zh-TW" altLang="en-US" dirty="0" smtClean="0"/>
              <a:t>我們必須重獲人類彼此需要這信念，</a:t>
            </a:r>
            <a:endParaRPr lang="en-US" altLang="zh-TW" dirty="0" smtClean="0"/>
          </a:p>
          <a:p>
            <a:r>
              <a:rPr lang="zh-TW" altLang="en-US" dirty="0" smtClean="0"/>
              <a:t>我們對他人和世界有共同負擔的責任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我們必須承認，輕鬆的膚淺行徑，</a:t>
            </a:r>
            <a:endParaRPr lang="en-US" altLang="zh-TW" dirty="0" smtClean="0"/>
          </a:p>
          <a:p>
            <a:r>
              <a:rPr lang="zh-TW" altLang="en-US" dirty="0" smtClean="0"/>
              <a:t>對我們無補於事。</a:t>
            </a:r>
            <a:r>
              <a:rPr lang="en-US" altLang="zh-TW" dirty="0" smtClean="0"/>
              <a:t>(229)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377077" cy="238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聖事標記與享受憩息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TW" altLang="en-US" dirty="0" smtClean="0"/>
              <a:t>聖事是天主擁抱了大自然，</a:t>
            </a:r>
            <a:endParaRPr lang="en-US" altLang="zh-TW" dirty="0" smtClean="0"/>
          </a:p>
          <a:p>
            <a:r>
              <a:rPr lang="zh-TW" altLang="en-US" dirty="0" smtClean="0"/>
              <a:t>藉著大自然傳達超性生命的特有方式。</a:t>
            </a:r>
            <a:r>
              <a:rPr lang="en-US" altLang="zh-TW" dirty="0" smtClean="0"/>
              <a:t>(235)</a:t>
            </a:r>
          </a:p>
          <a:p>
            <a:r>
              <a:rPr lang="zh-TW" altLang="en-US" dirty="0" smtClean="0"/>
              <a:t>星期天，一如猶太人的安息日，</a:t>
            </a:r>
            <a:endParaRPr lang="en-US" altLang="zh-TW" dirty="0" smtClean="0"/>
          </a:p>
          <a:p>
            <a:r>
              <a:rPr lang="zh-TW" altLang="en-US" dirty="0" smtClean="0"/>
              <a:t>是我們與天主關係修復的日子，</a:t>
            </a:r>
            <a:endParaRPr lang="en-US" altLang="zh-TW" dirty="0" smtClean="0"/>
          </a:p>
          <a:p>
            <a:r>
              <a:rPr lang="zh-TW" altLang="en-US" dirty="0" smtClean="0"/>
              <a:t>同樣也修復與自己、與他人及與世界的關係的日子。</a:t>
            </a:r>
            <a:r>
              <a:rPr lang="en-US" altLang="zh-TW" dirty="0" smtClean="0"/>
              <a:t>(237)</a:t>
            </a:r>
            <a:endParaRPr lang="zh-TW" altLang="en-US" dirty="0"/>
          </a:p>
        </p:txBody>
      </p:sp>
      <p:pic>
        <p:nvPicPr>
          <p:cNvPr id="4" name="圖片 3" descr="003-3-780x405-300x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653136"/>
            <a:ext cx="38100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導言：聖方濟看大地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一位與我們分享生活的姊妹，</a:t>
            </a:r>
            <a:endParaRPr lang="en-US" altLang="zh-TW" dirty="0" smtClean="0"/>
          </a:p>
          <a:p>
            <a:r>
              <a:rPr lang="zh-TW" altLang="en-US" dirty="0" smtClean="0"/>
              <a:t>也好比一位張開雙臂</a:t>
            </a:r>
            <a:endParaRPr lang="en-US" altLang="zh-TW" dirty="0" smtClean="0"/>
          </a:p>
          <a:p>
            <a:r>
              <a:rPr lang="zh-TW" altLang="en-US" dirty="0" smtClean="0"/>
              <a:t>擁抱我們美麗的母親。</a:t>
            </a:r>
            <a:r>
              <a:rPr lang="en-US" altLang="zh-TW" dirty="0" smtClean="0"/>
              <a:t>(1)</a:t>
            </a:r>
          </a:p>
        </p:txBody>
      </p:sp>
      <p:pic>
        <p:nvPicPr>
          <p:cNvPr id="4" name="圖片 3" descr="lac-allos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573016"/>
            <a:ext cx="5181005" cy="30014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超越現世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在尚未抵達前，我們團結一致，</a:t>
            </a:r>
            <a:endParaRPr lang="en-US" altLang="zh-TW" dirty="0" smtClean="0"/>
          </a:p>
          <a:p>
            <a:r>
              <a:rPr lang="zh-TW" altLang="en-US" dirty="0" smtClean="0"/>
              <a:t>為共同承擔管理託付給我們的家園的責任，</a:t>
            </a:r>
            <a:endParaRPr lang="en-US" altLang="zh-TW" dirty="0" smtClean="0"/>
          </a:p>
          <a:p>
            <a:r>
              <a:rPr lang="zh-TW" altLang="en-US" dirty="0" smtClean="0"/>
              <a:t>深知世上存在的一切美善</a:t>
            </a:r>
            <a:endParaRPr lang="en-US" altLang="zh-TW" dirty="0" smtClean="0"/>
          </a:p>
          <a:p>
            <a:r>
              <a:rPr lang="zh-TW" altLang="en-US" dirty="0" smtClean="0"/>
              <a:t>將被提升去參加天國的盛宴。 </a:t>
            </a:r>
            <a:r>
              <a:rPr lang="en-US" altLang="zh-TW" dirty="0" smtClean="0"/>
              <a:t>(244)</a:t>
            </a:r>
            <a:endParaRPr lang="zh-TW" altLang="en-US" dirty="0"/>
          </a:p>
        </p:txBody>
      </p:sp>
      <p:pic>
        <p:nvPicPr>
          <p:cNvPr id="4" name="圖片 3" descr="37942-groupofpeople-walking-nature-pexels.1200w.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149080"/>
            <a:ext cx="4644008" cy="2426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這位姊妹吶喊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因為我們肆意地濫用天主賦予她的資源，</a:t>
            </a:r>
            <a:endParaRPr lang="en-US" altLang="zh-TW" dirty="0" smtClean="0"/>
          </a:p>
          <a:p>
            <a:r>
              <a:rPr lang="zh-TW" altLang="en-US" dirty="0" smtClean="0"/>
              <a:t>已對她造成傷害。</a:t>
            </a:r>
            <a:endParaRPr lang="en-US" altLang="zh-TW" dirty="0" smtClean="0"/>
          </a:p>
          <a:p>
            <a:r>
              <a:rPr lang="zh-TW" altLang="en-US" dirty="0" smtClean="0"/>
              <a:t>我們自以為是她的擁有者及控制者，</a:t>
            </a:r>
            <a:endParaRPr lang="en-US" altLang="zh-TW" dirty="0" smtClean="0"/>
          </a:p>
          <a:p>
            <a:r>
              <a:rPr lang="zh-TW" altLang="en-US" dirty="0" smtClean="0"/>
              <a:t>有權力隨意掠奪她的出產物。</a:t>
            </a:r>
            <a:r>
              <a:rPr lang="en-US" altLang="zh-TW" dirty="0" smtClean="0"/>
              <a:t>(2)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Picture 2" descr="earth-3 (edit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4" t="8878" r="14146" b="10551"/>
          <a:stretch>
            <a:fillRect/>
          </a:stretch>
        </p:blipFill>
        <p:spPr bwMode="auto">
          <a:xfrm>
            <a:off x="3419872" y="4077072"/>
            <a:ext cx="2621922" cy="2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聖方濟的教導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他向我們顯示了</a:t>
            </a:r>
            <a:endParaRPr lang="en-US" altLang="zh-TW" dirty="0" smtClean="0"/>
          </a:p>
          <a:p>
            <a:r>
              <a:rPr lang="zh-TW" altLang="en-US" dirty="0" smtClean="0"/>
              <a:t>對大自然的關注、</a:t>
            </a:r>
            <a:endParaRPr lang="en-US" altLang="zh-TW" dirty="0" smtClean="0"/>
          </a:p>
          <a:p>
            <a:r>
              <a:rPr lang="zh-TW" altLang="en-US" dirty="0" smtClean="0"/>
              <a:t>對窮人的履行公義、</a:t>
            </a:r>
            <a:endParaRPr lang="en-US" altLang="zh-TW" dirty="0" smtClean="0"/>
          </a:p>
          <a:p>
            <a:r>
              <a:rPr lang="zh-TW" altLang="en-US" dirty="0" smtClean="0"/>
              <a:t>對社會的承擔及對人內在的平安，</a:t>
            </a:r>
            <a:endParaRPr lang="en-US" altLang="zh-TW" dirty="0" smtClean="0"/>
          </a:p>
          <a:p>
            <a:r>
              <a:rPr lang="zh-TW" altLang="en-US" dirty="0" smtClean="0"/>
              <a:t>彼此之間的連繫是如何密不可分。</a:t>
            </a:r>
            <a:r>
              <a:rPr lang="en-US" altLang="zh-TW" dirty="0" smtClean="0"/>
              <a:t>(10)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6723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/>
              <a:t>一</a:t>
            </a:r>
            <a:r>
              <a:rPr lang="en-US" altLang="zh-TW" sz="6000" dirty="0" smtClean="0"/>
              <a:t>. </a:t>
            </a:r>
            <a:r>
              <a:rPr lang="zh-TW" altLang="en-US" sz="6000" dirty="0" smtClean="0"/>
              <a:t>出了甚麼問題？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 smtClean="0"/>
              <a:t>污染</a:t>
            </a:r>
            <a:r>
              <a:rPr lang="zh-TW" altLang="en-US" dirty="0" smtClean="0"/>
              <a:t>和氣候</a:t>
            </a:r>
            <a:r>
              <a:rPr lang="zh-TW" altLang="en-US" dirty="0" smtClean="0"/>
              <a:t>變遷</a:t>
            </a: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zh-TW" altLang="en-US" dirty="0" smtClean="0"/>
              <a:t>水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zh-TW" altLang="en-US" dirty="0" smtClean="0"/>
              <a:t>生物</a:t>
            </a:r>
            <a:r>
              <a:rPr lang="zh-TW" altLang="en-US" dirty="0" smtClean="0"/>
              <a:t>多樣化的</a:t>
            </a:r>
            <a:r>
              <a:rPr lang="zh-TW" altLang="en-US" dirty="0" smtClean="0"/>
              <a:t>消失</a:t>
            </a: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zh-TW" altLang="en-US" dirty="0" smtClean="0"/>
              <a:t>人類</a:t>
            </a:r>
            <a:r>
              <a:rPr lang="zh-TW" altLang="en-US" dirty="0" smtClean="0"/>
              <a:t>生活品質惡化及社會生活質素</a:t>
            </a:r>
            <a:r>
              <a:rPr lang="zh-TW" altLang="en-US" dirty="0" smtClean="0"/>
              <a:t>下降</a:t>
            </a: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zh-TW" altLang="en-US" dirty="0" smtClean="0"/>
              <a:t>全球</a:t>
            </a:r>
            <a:r>
              <a:rPr lang="zh-TW" altLang="en-US" dirty="0" smtClean="0"/>
              <a:t>性的不公平</a:t>
            </a:r>
            <a:r>
              <a:rPr lang="zh-TW" altLang="en-US" dirty="0" smtClean="0"/>
              <a:t>現象</a:t>
            </a: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zh-TW" altLang="en-US" dirty="0" smtClean="0"/>
              <a:t>微弱</a:t>
            </a:r>
            <a:r>
              <a:rPr lang="zh-TW" altLang="en-US" dirty="0" smtClean="0"/>
              <a:t>的回應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4392488" cy="19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由</a:t>
            </a:r>
            <a:r>
              <a:rPr lang="zh-TW" altLang="en-US" sz="4800" dirty="0" smtClean="0"/>
              <a:t>最貧困者承受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漁業資源的罄盡對小漁村的打擊最大，</a:t>
            </a:r>
            <a:endParaRPr lang="en-US" altLang="zh-TW" dirty="0" smtClean="0"/>
          </a:p>
          <a:p>
            <a:r>
              <a:rPr lang="zh-TW" altLang="en-US" dirty="0" smtClean="0"/>
              <a:t>因為他們沒法取得替代資源；</a:t>
            </a:r>
            <a:endParaRPr lang="en-US" altLang="zh-TW" dirty="0" smtClean="0"/>
          </a:p>
          <a:p>
            <a:r>
              <a:rPr lang="zh-TW" altLang="en-US" dirty="0" smtClean="0"/>
              <a:t>水污染對窮人影響最大，</a:t>
            </a:r>
            <a:endParaRPr lang="en-US" altLang="zh-TW" dirty="0" smtClean="0"/>
          </a:p>
          <a:p>
            <a:r>
              <a:rPr lang="zh-TW" altLang="en-US" dirty="0" smtClean="0"/>
              <a:t>因為他們無能力購買瓶裝水；</a:t>
            </a:r>
            <a:endParaRPr lang="en-US" altLang="zh-TW" dirty="0" smtClean="0"/>
          </a:p>
          <a:p>
            <a:r>
              <a:rPr lang="zh-TW" altLang="en-US" dirty="0" smtClean="0"/>
              <a:t>海平面上升影響沿岸的貧窮人口，</a:t>
            </a:r>
            <a:endParaRPr lang="en-US" altLang="zh-TW" dirty="0" smtClean="0"/>
          </a:p>
          <a:p>
            <a:r>
              <a:rPr lang="zh-TW" altLang="en-US" dirty="0" smtClean="0"/>
              <a:t>因為他們沒有其他棲身的地方。</a:t>
            </a:r>
            <a:r>
              <a:rPr lang="en-US" altLang="zh-TW" dirty="0" smtClean="0"/>
              <a:t>(48)</a:t>
            </a:r>
            <a:endParaRPr lang="zh-TW" altLang="en-US" dirty="0"/>
          </a:p>
        </p:txBody>
      </p:sp>
      <p:pic>
        <p:nvPicPr>
          <p:cNvPr id="4" name="Picture 2" descr="The People Least Responsible For Global Warming Will Suffer The M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700300" cy="1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/>
              <a:t>二</a:t>
            </a:r>
            <a:r>
              <a:rPr lang="en-US" altLang="zh-TW" sz="6000" dirty="0" smtClean="0"/>
              <a:t>. </a:t>
            </a:r>
            <a:r>
              <a:rPr lang="zh-TW" altLang="en-US" sz="6000" dirty="0" smtClean="0"/>
              <a:t>創造的喜訊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若我們真正希望發展出一種生態學 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就不能遺漏任何一項科學類別和智慧型式，</a:t>
            </a:r>
            <a:endParaRPr lang="en-US" altLang="zh-TW" dirty="0" smtClean="0"/>
          </a:p>
          <a:p>
            <a:r>
              <a:rPr lang="zh-TW" altLang="en-US" dirty="0" smtClean="0"/>
              <a:t>包括宗教和其獨特的措辭用語。</a:t>
            </a:r>
            <a:endParaRPr lang="en-US" altLang="zh-TW" dirty="0" smtClean="0"/>
          </a:p>
          <a:p>
            <a:r>
              <a:rPr lang="zh-TW" altLang="en-US" dirty="0" smtClean="0"/>
              <a:t>天主教會樂意與哲學思想交談，</a:t>
            </a:r>
            <a:endParaRPr lang="en-US" altLang="zh-TW" dirty="0" smtClean="0"/>
          </a:p>
          <a:p>
            <a:r>
              <a:rPr lang="zh-TW" altLang="en-US" dirty="0" smtClean="0"/>
              <a:t>使教會能將信仰與理性作不同形式的結合。</a:t>
            </a:r>
            <a:r>
              <a:rPr lang="en-US" altLang="zh-TW" dirty="0" smtClean="0"/>
              <a:t>(63)</a:t>
            </a:r>
            <a:endParaRPr lang="zh-TW" altLang="en-US" dirty="0"/>
          </a:p>
        </p:txBody>
      </p:sp>
      <p:pic>
        <p:nvPicPr>
          <p:cNvPr id="4" name="圖片 3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653136"/>
            <a:ext cx="3528392" cy="19758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1892</TotalTime>
  <Words>2091</Words>
  <Application>Microsoft Office PowerPoint</Application>
  <PresentationFormat>如螢幕大小 (4:3)</PresentationFormat>
  <Paragraphs>262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鳳舞九天</vt:lpstr>
      <vt:lpstr>投影片 1</vt:lpstr>
      <vt:lpstr>背景</vt:lpstr>
      <vt:lpstr>大綱</vt:lpstr>
      <vt:lpstr>導言：聖方濟看大地</vt:lpstr>
      <vt:lpstr>這位姊妹吶喊</vt:lpstr>
      <vt:lpstr>聖方濟的教導</vt:lpstr>
      <vt:lpstr> 一. 出了甚麼問題？ </vt:lpstr>
      <vt:lpstr>由最貧困者承受</vt:lpstr>
      <vt:lpstr> 二. 創造的喜訊 </vt:lpstr>
      <vt:lpstr>《創世紀》的啟示</vt:lpstr>
      <vt:lpstr>人「管理」大地？</vt:lpstr>
      <vt:lpstr>大自然 VS 受造界</vt:lpstr>
      <vt:lpstr>宇宙存在的終極目的</vt:lpstr>
      <vt:lpstr>普世的共融</vt:lpstr>
      <vt:lpstr>三. 生態危機的人性根源</vt:lpstr>
      <vt:lpstr>3. 人為中心主義</vt:lpstr>
      <vt:lpstr>3a. 事實相對主義</vt:lpstr>
      <vt:lpstr>3b. 保障就業的需要</vt:lpstr>
      <vt:lpstr>3c. 新的生物科技</vt:lpstr>
      <vt:lpstr>四. 整體生態學</vt:lpstr>
      <vt:lpstr>萬物互有關聯</vt:lpstr>
      <vt:lpstr>文化生態學</vt:lpstr>
      <vt:lpstr>日常生活生態學</vt:lpstr>
      <vt:lpstr>公益原則</vt:lpstr>
      <vt:lpstr>世代之間的公義</vt:lpstr>
      <vt:lpstr>五. 探索和行動的方向</vt:lpstr>
      <vt:lpstr>交談以制訂政策</vt:lpstr>
      <vt:lpstr>交談與決定的透明度</vt:lpstr>
      <vt:lpstr>為人的成全而交談</vt:lpstr>
      <vt:lpstr>減少 VS 增長</vt:lpstr>
      <vt:lpstr>宗教與科學交談</vt:lpstr>
      <vt:lpstr>六. 生態教育與生態靈修</vt:lpstr>
      <vt:lpstr>邁向新的生活方式</vt:lpstr>
      <vt:lpstr>為「生態」盟約施行教育</vt:lpstr>
      <vt:lpstr>生態皈依</vt:lpstr>
      <vt:lpstr>喜樂與平安</vt:lpstr>
      <vt:lpstr>整體生態學</vt:lpstr>
      <vt:lpstr>公民愛心與政治</vt:lpstr>
      <vt:lpstr>聖事標記與享受憩息</vt:lpstr>
      <vt:lpstr>超越現世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《願祢受讚頌》</dc:title>
  <dc:creator>HSS1</dc:creator>
  <cp:lastModifiedBy>HSS1</cp:lastModifiedBy>
  <cp:revision>64</cp:revision>
  <dcterms:created xsi:type="dcterms:W3CDTF">2020-09-16T06:21:39Z</dcterms:created>
  <dcterms:modified xsi:type="dcterms:W3CDTF">2020-09-21T02:00:00Z</dcterms:modified>
</cp:coreProperties>
</file>