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9" r:id="rId3"/>
    <p:sldId id="262" r:id="rId4"/>
    <p:sldId id="266" r:id="rId5"/>
    <p:sldId id="263" r:id="rId6"/>
    <p:sldId id="261" r:id="rId7"/>
  </p:sldIdLst>
  <p:sldSz cx="12192000" cy="6858000"/>
  <p:notesSz cx="6858000" cy="9144000"/>
  <p:defaultTextStyle>
    <a:defPPr>
      <a:defRPr lang="zh-M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5" autoAdjust="0"/>
    <p:restoredTop sz="94704" autoAdjust="0"/>
  </p:normalViewPr>
  <p:slideViewPr>
    <p:cSldViewPr snapToGrid="0">
      <p:cViewPr varScale="1">
        <p:scale>
          <a:sx n="59" d="100"/>
          <a:sy n="59" d="100"/>
        </p:scale>
        <p:origin x="72" y="10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MO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DED99-D834-454B-814F-60BF4E04F422}" type="datetimeFigureOut">
              <a:rPr lang="zh-MO" altLang="en-US" smtClean="0"/>
              <a:t>22/10/2021</a:t>
            </a:fld>
            <a:endParaRPr lang="zh-MO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MO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B36B3-6B7D-4F71-914F-D43F6A380D16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596227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MO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DB6E-A0C5-4840-A318-50E066A6A1BA}" type="datetimeFigureOut">
              <a:rPr lang="zh-MO" altLang="en-US" smtClean="0"/>
              <a:t>22/10/2021</a:t>
            </a:fld>
            <a:endParaRPr lang="zh-MO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39ED-98B0-42A4-812C-D4F067FE7513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503414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MO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DB6E-A0C5-4840-A318-50E066A6A1BA}" type="datetimeFigureOut">
              <a:rPr lang="zh-MO" altLang="en-US" smtClean="0"/>
              <a:t>22/10/2021</a:t>
            </a:fld>
            <a:endParaRPr lang="zh-MO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39ED-98B0-42A4-812C-D4F067FE7513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14118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MO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DB6E-A0C5-4840-A318-50E066A6A1BA}" type="datetimeFigureOut">
              <a:rPr lang="zh-MO" altLang="en-US" smtClean="0"/>
              <a:t>22/10/2021</a:t>
            </a:fld>
            <a:endParaRPr lang="zh-MO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39ED-98B0-42A4-812C-D4F067FE7513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181717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MO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DB6E-A0C5-4840-A318-50E066A6A1BA}" type="datetimeFigureOut">
              <a:rPr lang="zh-MO" altLang="en-US" smtClean="0"/>
              <a:t>22/10/2021</a:t>
            </a:fld>
            <a:endParaRPr lang="zh-MO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39ED-98B0-42A4-812C-D4F067FE7513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8747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DB6E-A0C5-4840-A318-50E066A6A1BA}" type="datetimeFigureOut">
              <a:rPr lang="zh-MO" altLang="en-US" smtClean="0"/>
              <a:t>22/10/2021</a:t>
            </a:fld>
            <a:endParaRPr lang="zh-MO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39ED-98B0-42A4-812C-D4F067FE7513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2529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MO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MO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DB6E-A0C5-4840-A318-50E066A6A1BA}" type="datetimeFigureOut">
              <a:rPr lang="zh-MO" altLang="en-US" smtClean="0"/>
              <a:t>22/10/2021</a:t>
            </a:fld>
            <a:endParaRPr lang="zh-MO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39ED-98B0-42A4-812C-D4F067FE7513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101074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MO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MO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DB6E-A0C5-4840-A318-50E066A6A1BA}" type="datetimeFigureOut">
              <a:rPr lang="zh-MO" altLang="en-US" smtClean="0"/>
              <a:t>22/10/2021</a:t>
            </a:fld>
            <a:endParaRPr lang="zh-MO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39ED-98B0-42A4-812C-D4F067FE7513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34340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DB6E-A0C5-4840-A318-50E066A6A1BA}" type="datetimeFigureOut">
              <a:rPr lang="zh-MO" altLang="en-US" smtClean="0"/>
              <a:t>22/10/2021</a:t>
            </a:fld>
            <a:endParaRPr lang="zh-MO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39ED-98B0-42A4-812C-D4F067FE7513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93358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DB6E-A0C5-4840-A318-50E066A6A1BA}" type="datetimeFigureOut">
              <a:rPr lang="zh-MO" altLang="en-US" smtClean="0"/>
              <a:t>22/10/2021</a:t>
            </a:fld>
            <a:endParaRPr lang="zh-MO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39ED-98B0-42A4-812C-D4F067FE7513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08873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MO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DB6E-A0C5-4840-A318-50E066A6A1BA}" type="datetimeFigureOut">
              <a:rPr lang="zh-MO" altLang="en-US" smtClean="0"/>
              <a:t>22/10/2021</a:t>
            </a:fld>
            <a:endParaRPr lang="zh-MO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39ED-98B0-42A4-812C-D4F067FE7513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25242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MO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DB6E-A0C5-4840-A318-50E066A6A1BA}" type="datetimeFigureOut">
              <a:rPr lang="zh-MO" altLang="en-US" smtClean="0"/>
              <a:t>22/10/2021</a:t>
            </a:fld>
            <a:endParaRPr lang="zh-MO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39ED-98B0-42A4-812C-D4F067FE7513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159989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MO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BDB6E-A0C5-4840-A318-50E066A6A1BA}" type="datetimeFigureOut">
              <a:rPr lang="zh-MO" altLang="en-US" smtClean="0"/>
              <a:t>22/10/2021</a:t>
            </a:fld>
            <a:endParaRPr lang="zh-MO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MO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F39ED-98B0-42A4-812C-D4F067FE7513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55742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M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75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92254" y="4868776"/>
            <a:ext cx="7259468" cy="3976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830286" y="5007996"/>
            <a:ext cx="9144000" cy="979034"/>
          </a:xfrm>
        </p:spPr>
        <p:txBody>
          <a:bodyPr/>
          <a:lstStyle/>
          <a:p>
            <a:r>
              <a:rPr lang="zh-TW" altLang="en-US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慈幼青年牧民辦事處</a:t>
            </a:r>
            <a:r>
              <a:rPr lang="en-US" altLang="zh-TW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(</a:t>
            </a:r>
            <a:r>
              <a:rPr lang="zh-TW" altLang="en-US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澳門</a:t>
            </a:r>
            <a:r>
              <a:rPr lang="en-US" altLang="zh-TW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)</a:t>
            </a:r>
            <a:endParaRPr lang="zh-MO" altLang="en-US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350829" y="5987030"/>
            <a:ext cx="2623457" cy="480105"/>
          </a:xfrm>
        </p:spPr>
        <p:txBody>
          <a:bodyPr>
            <a:noAutofit/>
          </a:bodyPr>
          <a:lstStyle/>
          <a:p>
            <a:r>
              <a:rPr lang="zh-TW" alt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牧民資訊</a:t>
            </a:r>
            <a:endParaRPr lang="zh-MO" altLang="en-US" sz="4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08" y="293913"/>
            <a:ext cx="9066531" cy="479104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" y="-412808"/>
            <a:ext cx="2584508" cy="258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2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686" y="399555"/>
            <a:ext cx="9879542" cy="6079962"/>
          </a:xfrm>
          <a:prstGeom prst="rect">
            <a:avLst/>
          </a:prstGeom>
        </p:spPr>
      </p:pic>
      <p:sp>
        <p:nvSpPr>
          <p:cNvPr id="7" name="框架 6"/>
          <p:cNvSpPr/>
          <p:nvPr/>
        </p:nvSpPr>
        <p:spPr>
          <a:xfrm>
            <a:off x="6090180" y="823861"/>
            <a:ext cx="5225520" cy="5359750"/>
          </a:xfrm>
          <a:prstGeom prst="frame">
            <a:avLst>
              <a:gd name="adj1" fmla="val 236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MO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633856" y="5306788"/>
            <a:ext cx="2383972" cy="2122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6" name="矩形 5"/>
          <p:cNvSpPr/>
          <p:nvPr/>
        </p:nvSpPr>
        <p:spPr>
          <a:xfrm>
            <a:off x="625505" y="1580133"/>
            <a:ext cx="5872842" cy="1741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8" name="矩形 7"/>
          <p:cNvSpPr/>
          <p:nvPr/>
        </p:nvSpPr>
        <p:spPr>
          <a:xfrm>
            <a:off x="1909686" y="759454"/>
            <a:ext cx="34034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牧民活動資訊</a:t>
            </a:r>
            <a:r>
              <a:rPr lang="en-US" altLang="zh-TW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zh-TW" alt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163513" y="4983282"/>
            <a:ext cx="3698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</a:rPr>
              <a:t>項目將會有序地適時推行。舉行時間或方式或會再與學校協調，敬請體諒。</a:t>
            </a:r>
            <a:endParaRPr lang="zh-MO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399586" y="1140674"/>
            <a:ext cx="454029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TW" sz="3200" dirty="0" smtClean="0">
                <a:solidFill>
                  <a:schemeClr val="bg1"/>
                </a:solidFill>
              </a:rPr>
              <a:t>11</a:t>
            </a:r>
            <a:r>
              <a:rPr lang="zh-TW" altLang="en-US" sz="3200" dirty="0" smtClean="0">
                <a:solidFill>
                  <a:schemeClr val="bg1"/>
                </a:solidFill>
              </a:rPr>
              <a:t>月</a:t>
            </a:r>
            <a:r>
              <a:rPr lang="zh-TW" altLang="en-US" sz="3200" dirty="0" smtClean="0">
                <a:solidFill>
                  <a:schemeClr val="bg1"/>
                </a:solidFill>
              </a:rPr>
              <a:t>：</a:t>
            </a:r>
            <a:endParaRPr lang="en-US" altLang="zh-TW" sz="32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TW" altLang="en-US" sz="3200" dirty="0" smtClean="0">
                <a:solidFill>
                  <a:schemeClr val="bg1"/>
                </a:solidFill>
              </a:rPr>
              <a:t>善</a:t>
            </a:r>
            <a:r>
              <a:rPr lang="zh-TW" altLang="en-US" sz="3200" dirty="0" smtClean="0">
                <a:solidFill>
                  <a:schemeClr val="bg1"/>
                </a:solidFill>
              </a:rPr>
              <a:t>會交流同樂</a:t>
            </a:r>
            <a:r>
              <a:rPr lang="zh-TW" altLang="en-US" sz="3200" dirty="0" smtClean="0">
                <a:solidFill>
                  <a:schemeClr val="bg1"/>
                </a:solidFill>
              </a:rPr>
              <a:t>日</a:t>
            </a:r>
            <a:r>
              <a:rPr lang="en-US" altLang="zh-TW" sz="3200" dirty="0" smtClean="0">
                <a:solidFill>
                  <a:srgbClr val="FFC000"/>
                </a:solidFill>
              </a:rPr>
              <a:t>/</a:t>
            </a:r>
            <a:r>
              <a:rPr lang="zh-TW" altLang="en-US" sz="3200" dirty="0" smtClean="0">
                <a:solidFill>
                  <a:schemeClr val="bg1"/>
                </a:solidFill>
              </a:rPr>
              <a:t>品德</a:t>
            </a:r>
            <a:r>
              <a:rPr lang="zh-TW" altLang="en-US" sz="3200" dirty="0" smtClean="0">
                <a:solidFill>
                  <a:schemeClr val="bg1"/>
                </a:solidFill>
              </a:rPr>
              <a:t>小</a:t>
            </a:r>
            <a:r>
              <a:rPr lang="zh-TW" altLang="en-US" sz="3200" dirty="0" smtClean="0">
                <a:solidFill>
                  <a:schemeClr val="bg1"/>
                </a:solidFill>
              </a:rPr>
              <a:t>劇場</a:t>
            </a:r>
            <a:r>
              <a:rPr lang="en-US" altLang="zh-TW" sz="3200" dirty="0" smtClean="0">
                <a:solidFill>
                  <a:srgbClr val="FFC000"/>
                </a:solidFill>
              </a:rPr>
              <a:t>/</a:t>
            </a:r>
            <a:r>
              <a:rPr lang="zh-TW" altLang="en-US" sz="3200" dirty="0" smtClean="0">
                <a:solidFill>
                  <a:schemeClr val="bg1"/>
                </a:solidFill>
              </a:rPr>
              <a:t>繪畫比賽</a:t>
            </a:r>
            <a:r>
              <a:rPr lang="en-US" altLang="zh-TW" sz="3200" dirty="0" smtClean="0">
                <a:solidFill>
                  <a:srgbClr val="FFC000"/>
                </a:solidFill>
              </a:rPr>
              <a:t>/</a:t>
            </a:r>
            <a:r>
              <a:rPr lang="zh-TW" altLang="en-US" sz="3200" dirty="0" smtClean="0">
                <a:solidFill>
                  <a:schemeClr val="bg1"/>
                </a:solidFill>
              </a:rPr>
              <a:t>學生退省</a:t>
            </a:r>
            <a:r>
              <a:rPr lang="en-US" altLang="zh-TW" sz="3200" dirty="0" smtClean="0">
                <a:solidFill>
                  <a:srgbClr val="FFC000"/>
                </a:solidFill>
              </a:rPr>
              <a:t>/</a:t>
            </a:r>
            <a:r>
              <a:rPr lang="zh-TW" altLang="en-US" sz="3200" dirty="0" smtClean="0">
                <a:solidFill>
                  <a:schemeClr val="bg1"/>
                </a:solidFill>
              </a:rPr>
              <a:t>慈青活動</a:t>
            </a:r>
            <a:endParaRPr lang="en-US" altLang="zh-TW" sz="3200" dirty="0" smtClean="0">
              <a:solidFill>
                <a:srgbClr val="FFC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altLang="zh-TW" sz="3200" dirty="0" smtClean="0">
                <a:solidFill>
                  <a:schemeClr val="bg1"/>
                </a:solidFill>
              </a:rPr>
              <a:t>12</a:t>
            </a:r>
            <a:r>
              <a:rPr lang="zh-TW" altLang="en-US" sz="3200" dirty="0" smtClean="0">
                <a:solidFill>
                  <a:schemeClr val="bg1"/>
                </a:solidFill>
              </a:rPr>
              <a:t>月</a:t>
            </a:r>
            <a:r>
              <a:rPr lang="zh-TW" altLang="en-US" sz="3200" dirty="0" smtClean="0">
                <a:solidFill>
                  <a:schemeClr val="bg1"/>
                </a:solidFill>
              </a:rPr>
              <a:t>：</a:t>
            </a:r>
            <a:endParaRPr lang="en-US" altLang="zh-TW" sz="32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TW" altLang="en-US" sz="3200" dirty="0" smtClean="0">
                <a:solidFill>
                  <a:schemeClr val="bg1"/>
                </a:solidFill>
              </a:rPr>
              <a:t>學生</a:t>
            </a:r>
            <a:r>
              <a:rPr lang="zh-TW" altLang="en-US" sz="3200" dirty="0" smtClean="0">
                <a:solidFill>
                  <a:schemeClr val="bg1"/>
                </a:solidFill>
              </a:rPr>
              <a:t>退</a:t>
            </a:r>
            <a:r>
              <a:rPr lang="zh-TW" altLang="en-US" sz="3200" dirty="0" smtClean="0">
                <a:solidFill>
                  <a:schemeClr val="bg1"/>
                </a:solidFill>
              </a:rPr>
              <a:t>省</a:t>
            </a:r>
            <a:r>
              <a:rPr lang="en-US" altLang="zh-TW" sz="3200" dirty="0" smtClean="0">
                <a:solidFill>
                  <a:srgbClr val="FFC000"/>
                </a:solidFill>
              </a:rPr>
              <a:t>/</a:t>
            </a:r>
            <a:r>
              <a:rPr lang="zh-TW" altLang="en-US" sz="3200" dirty="0" smtClean="0">
                <a:solidFill>
                  <a:schemeClr val="bg1"/>
                </a:solidFill>
              </a:rPr>
              <a:t>慈青聖誕慶祝</a:t>
            </a:r>
            <a:endParaRPr lang="en-US" altLang="zh-TW" sz="20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en-US" altLang="zh-TW" sz="2000" dirty="0" smtClean="0">
              <a:solidFill>
                <a:schemeClr val="bg1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" y="8340"/>
            <a:ext cx="1908294" cy="190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97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45" y="751114"/>
            <a:ext cx="9896952" cy="5664556"/>
          </a:xfrm>
          <a:prstGeom prst="rect">
            <a:avLst/>
          </a:prstGeom>
        </p:spPr>
      </p:pic>
      <p:sp>
        <p:nvSpPr>
          <p:cNvPr id="7" name="框架 6"/>
          <p:cNvSpPr/>
          <p:nvPr/>
        </p:nvSpPr>
        <p:spPr>
          <a:xfrm>
            <a:off x="2139044" y="2361516"/>
            <a:ext cx="9393384" cy="3449308"/>
          </a:xfrm>
          <a:prstGeom prst="frame">
            <a:avLst>
              <a:gd name="adj1" fmla="val 484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MO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633856" y="5323114"/>
            <a:ext cx="2383972" cy="1959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6" name="矩形 5"/>
          <p:cNvSpPr/>
          <p:nvPr/>
        </p:nvSpPr>
        <p:spPr>
          <a:xfrm>
            <a:off x="805641" y="1475014"/>
            <a:ext cx="5872842" cy="1741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2" name="矩形 1"/>
          <p:cNvSpPr/>
          <p:nvPr/>
        </p:nvSpPr>
        <p:spPr>
          <a:xfrm>
            <a:off x="435820" y="572968"/>
            <a:ext cx="752450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青年及家庭牧民工作</a:t>
            </a:r>
            <a:endParaRPr lang="zh-TW" alt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288971" y="2422070"/>
            <a:ext cx="9243457" cy="4527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 smtClean="0">
                <a:solidFill>
                  <a:schemeClr val="bg2">
                    <a:lumMod val="90000"/>
                  </a:schemeClr>
                </a:solidFill>
              </a:rPr>
              <a:t>青年牧民照顧</a:t>
            </a:r>
            <a:r>
              <a:rPr lang="en-US" altLang="zh-TW" sz="2800" dirty="0" smtClean="0">
                <a:solidFill>
                  <a:schemeClr val="bg2">
                    <a:lumMod val="90000"/>
                  </a:schemeClr>
                </a:solidFill>
              </a:rPr>
              <a:t>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bg2">
                    <a:lumMod val="90000"/>
                  </a:schemeClr>
                </a:solidFill>
              </a:rPr>
              <a:t>線上慈青聚會</a:t>
            </a:r>
            <a:endParaRPr lang="en-US" altLang="zh-TW" sz="2800" dirty="0" smtClean="0">
              <a:solidFill>
                <a:schemeClr val="bg2">
                  <a:lumMod val="9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bg2">
                    <a:lumMod val="90000"/>
                  </a:schemeClr>
                </a:solidFill>
              </a:rPr>
              <a:t>善會領袖及成員活動</a:t>
            </a:r>
            <a:endParaRPr lang="en-US" altLang="zh-TW" sz="2800" dirty="0">
              <a:solidFill>
                <a:schemeClr val="bg2">
                  <a:lumMod val="9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bg2">
                    <a:lumMod val="90000"/>
                  </a:schemeClr>
                </a:solidFill>
              </a:rPr>
              <a:t>信念推動工程</a:t>
            </a:r>
            <a:r>
              <a:rPr lang="en-US" altLang="zh-TW" sz="2800" dirty="0" smtClean="0">
                <a:solidFill>
                  <a:schemeClr val="bg2">
                    <a:lumMod val="90000"/>
                  </a:schemeClr>
                </a:solidFill>
              </a:rPr>
              <a:t>(e.g. </a:t>
            </a:r>
            <a:r>
              <a:rPr lang="zh-TW" altLang="en-US" sz="2800" dirty="0" smtClean="0">
                <a:solidFill>
                  <a:schemeClr val="bg2">
                    <a:lumMod val="90000"/>
                  </a:schemeClr>
                </a:solidFill>
              </a:rPr>
              <a:t>線上青年頻道</a:t>
            </a:r>
            <a:r>
              <a:rPr lang="en-US" altLang="zh-TW" sz="2800" dirty="0" smtClean="0">
                <a:solidFill>
                  <a:schemeClr val="bg2">
                    <a:lumMod val="90000"/>
                  </a:schemeClr>
                </a:solidFill>
              </a:rPr>
              <a:t>/project 12)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bg2">
                    <a:lumMod val="90000"/>
                  </a:schemeClr>
                </a:solidFill>
              </a:rPr>
              <a:t>品德教育</a:t>
            </a:r>
            <a:r>
              <a:rPr lang="en-US" altLang="zh-TW" sz="2800" dirty="0" smtClean="0">
                <a:solidFill>
                  <a:schemeClr val="bg2">
                    <a:lumMod val="90000"/>
                  </a:schemeClr>
                </a:solidFill>
              </a:rPr>
              <a:t>(</a:t>
            </a:r>
            <a:r>
              <a:rPr lang="zh-TW" altLang="en-US" sz="2800" dirty="0" smtClean="0">
                <a:solidFill>
                  <a:schemeClr val="bg2">
                    <a:lumMod val="90000"/>
                  </a:schemeClr>
                </a:solidFill>
              </a:rPr>
              <a:t>品德小劇場</a:t>
            </a:r>
            <a:r>
              <a:rPr lang="en-US" altLang="zh-TW" sz="2800" dirty="0" smtClean="0">
                <a:solidFill>
                  <a:schemeClr val="bg2">
                    <a:lumMod val="90000"/>
                  </a:schemeClr>
                </a:solidFill>
              </a:rPr>
              <a:t>/</a:t>
            </a:r>
            <a:r>
              <a:rPr lang="zh-TW" altLang="en-US" sz="2800" dirty="0" smtClean="0">
                <a:solidFill>
                  <a:schemeClr val="bg2">
                    <a:lumMod val="90000"/>
                  </a:schemeClr>
                </a:solidFill>
              </a:rPr>
              <a:t>性教育</a:t>
            </a:r>
            <a:r>
              <a:rPr lang="en-US" altLang="zh-TW" sz="2800" dirty="0" smtClean="0">
                <a:solidFill>
                  <a:schemeClr val="bg2">
                    <a:lumMod val="90000"/>
                  </a:schemeClr>
                </a:solidFill>
              </a:rPr>
              <a:t>/</a:t>
            </a:r>
            <a:r>
              <a:rPr lang="zh-TW" altLang="en-US" sz="2800" dirty="0" smtClean="0">
                <a:solidFill>
                  <a:schemeClr val="bg2">
                    <a:lumMod val="90000"/>
                  </a:schemeClr>
                </a:solidFill>
              </a:rPr>
              <a:t>到校講座</a:t>
            </a:r>
            <a:r>
              <a:rPr lang="en-US" altLang="zh-TW" sz="2800" dirty="0" smtClean="0">
                <a:solidFill>
                  <a:schemeClr val="bg2">
                    <a:lumMod val="90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zh-TW" dirty="0">
              <a:solidFill>
                <a:schemeClr val="bg2">
                  <a:lumMod val="9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endParaRPr lang="zh-MO" alt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8"/>
          <a:stretch/>
        </p:blipFill>
        <p:spPr>
          <a:xfrm>
            <a:off x="-104511" y="8165"/>
            <a:ext cx="1966656" cy="165065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72" y="985129"/>
            <a:ext cx="3432836" cy="2574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/>
          <a:srcRect l="23265" t="4940" r="22344" b="-1"/>
          <a:stretch/>
        </p:blipFill>
        <p:spPr>
          <a:xfrm>
            <a:off x="0" y="4086170"/>
            <a:ext cx="2536424" cy="277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1799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0" y="620486"/>
            <a:ext cx="9862456" cy="5663088"/>
          </a:xfrm>
          <a:prstGeom prst="rect">
            <a:avLst/>
          </a:prstGeom>
        </p:spPr>
      </p:pic>
      <p:sp>
        <p:nvSpPr>
          <p:cNvPr id="7" name="框架 6"/>
          <p:cNvSpPr/>
          <p:nvPr/>
        </p:nvSpPr>
        <p:spPr>
          <a:xfrm>
            <a:off x="3331028" y="1853524"/>
            <a:ext cx="7646227" cy="4044730"/>
          </a:xfrm>
          <a:prstGeom prst="frame">
            <a:avLst>
              <a:gd name="adj1" fmla="val 484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MO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633856" y="5323114"/>
            <a:ext cx="2383972" cy="1959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6" name="矩形 5"/>
          <p:cNvSpPr/>
          <p:nvPr/>
        </p:nvSpPr>
        <p:spPr>
          <a:xfrm>
            <a:off x="1017816" y="1486693"/>
            <a:ext cx="5872842" cy="1741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2" name="矩形 1"/>
          <p:cNvSpPr/>
          <p:nvPr/>
        </p:nvSpPr>
        <p:spPr>
          <a:xfrm>
            <a:off x="1959430" y="573067"/>
            <a:ext cx="50538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青年及家庭牧民工作</a:t>
            </a:r>
            <a:endParaRPr lang="zh-TW" alt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700399" y="2162482"/>
            <a:ext cx="593345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 smtClean="0">
                <a:solidFill>
                  <a:schemeClr val="bg2">
                    <a:lumMod val="90000"/>
                  </a:schemeClr>
                </a:solidFill>
              </a:rPr>
              <a:t>家庭牧民照顧</a:t>
            </a:r>
            <a:r>
              <a:rPr lang="en-US" altLang="zh-TW" sz="2800" dirty="0" smtClean="0">
                <a:solidFill>
                  <a:schemeClr val="bg2">
                    <a:lumMod val="90000"/>
                  </a:schemeClr>
                </a:solidFill>
              </a:rPr>
              <a:t>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bg2">
                    <a:lumMod val="90000"/>
                  </a:schemeClr>
                </a:solidFill>
              </a:rPr>
              <a:t>線上慶禮院</a:t>
            </a:r>
            <a:endParaRPr lang="en-US" altLang="zh-TW" sz="2800" dirty="0" smtClean="0">
              <a:solidFill>
                <a:schemeClr val="bg2">
                  <a:lumMod val="9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bg2">
                    <a:lumMod val="90000"/>
                  </a:schemeClr>
                </a:solidFill>
              </a:rPr>
              <a:t>家庭慶禮院重開</a:t>
            </a:r>
            <a:r>
              <a:rPr lang="en-US" altLang="zh-TW" sz="2800" dirty="0" smtClean="0">
                <a:solidFill>
                  <a:schemeClr val="bg2">
                    <a:lumMod val="90000"/>
                  </a:schemeClr>
                </a:solidFill>
              </a:rPr>
              <a:t>/ </a:t>
            </a:r>
            <a:r>
              <a:rPr lang="zh-TW" altLang="en-US" sz="2800" dirty="0" smtClean="0">
                <a:solidFill>
                  <a:schemeClr val="bg2">
                    <a:lumMod val="90000"/>
                  </a:schemeClr>
                </a:solidFill>
              </a:rPr>
              <a:t>教學相長小組</a:t>
            </a:r>
            <a:endParaRPr lang="en-US" altLang="zh-TW" sz="2800" dirty="0">
              <a:solidFill>
                <a:schemeClr val="bg2">
                  <a:lumMod val="9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bg2">
                    <a:lumMod val="90000"/>
                  </a:schemeClr>
                </a:solidFill>
              </a:rPr>
              <a:t>親職教養培育</a:t>
            </a:r>
            <a:endParaRPr lang="en-US" altLang="zh-TW" sz="2800" dirty="0" smtClean="0">
              <a:solidFill>
                <a:schemeClr val="bg2">
                  <a:lumMod val="9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bg2">
                    <a:lumMod val="90000"/>
                  </a:schemeClr>
                </a:solidFill>
              </a:rPr>
              <a:t>品德教育工作</a:t>
            </a:r>
            <a:endParaRPr lang="en-US" altLang="zh-TW" dirty="0" smtClean="0">
              <a:solidFill>
                <a:schemeClr val="bg2">
                  <a:lumMod val="90000"/>
                </a:schemeClr>
              </a:solidFill>
            </a:endParaRPr>
          </a:p>
          <a:p>
            <a:endParaRPr lang="zh-MO" alt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949" y="3128985"/>
            <a:ext cx="3048006" cy="229210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4415"/>
            <a:ext cx="2017940" cy="201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87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91885"/>
            <a:ext cx="9568542" cy="6090557"/>
          </a:xfrm>
          <a:prstGeom prst="rect">
            <a:avLst/>
          </a:prstGeom>
        </p:spPr>
      </p:pic>
      <p:sp>
        <p:nvSpPr>
          <p:cNvPr id="7" name="框架 6"/>
          <p:cNvSpPr/>
          <p:nvPr/>
        </p:nvSpPr>
        <p:spPr>
          <a:xfrm>
            <a:off x="2498271" y="2059381"/>
            <a:ext cx="8719554" cy="4044408"/>
          </a:xfrm>
          <a:prstGeom prst="frame">
            <a:avLst>
              <a:gd name="adj1" fmla="val 252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MO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633856" y="5306788"/>
            <a:ext cx="2383972" cy="2122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6" name="矩形 5"/>
          <p:cNvSpPr/>
          <p:nvPr/>
        </p:nvSpPr>
        <p:spPr>
          <a:xfrm>
            <a:off x="751115" y="1392694"/>
            <a:ext cx="7151914" cy="1504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2" name="矩形 1"/>
          <p:cNvSpPr/>
          <p:nvPr/>
        </p:nvSpPr>
        <p:spPr>
          <a:xfrm>
            <a:off x="1665514" y="602066"/>
            <a:ext cx="7625395" cy="8874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6200"/>
              </a:lnSpc>
            </a:pPr>
            <a:r>
              <a:rPr lang="zh-TW" alt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牧民辧事處本年度工作焦點</a:t>
            </a:r>
            <a:r>
              <a:rPr lang="en-US" altLang="zh-TW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zh-TW" altLang="en-US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26871" y="3293090"/>
            <a:ext cx="745036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n/>
                <a:solidFill>
                  <a:schemeClr val="bg2">
                    <a:lumMod val="90000"/>
                  </a:schemeClr>
                </a:solidFill>
              </a:rPr>
              <a:t>提供青年及青年家庭培育培育；</a:t>
            </a:r>
            <a:endParaRPr lang="en-US" altLang="zh-TW" sz="2800" dirty="0" smtClean="0">
              <a:ln/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26871" y="2336308"/>
            <a:ext cx="745036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n/>
                <a:solidFill>
                  <a:schemeClr val="bg2">
                    <a:lumMod val="90000"/>
                  </a:schemeClr>
                </a:solidFill>
              </a:rPr>
              <a:t>全力支援會省性工作，協助推動會省的牧民方向及焦點；</a:t>
            </a:r>
            <a:endParaRPr lang="en-US" altLang="zh-TW" sz="2800" dirty="0" smtClean="0">
              <a:ln/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26871" y="4249873"/>
            <a:ext cx="8262258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n/>
                <a:solidFill>
                  <a:schemeClr val="bg2">
                    <a:lumMod val="90000"/>
                  </a:schemeClr>
                </a:solidFill>
              </a:rPr>
              <a:t>以家庭慶禮院方式服務更多青年及其家庭，讓華道角成為青年及家庭牧民工作的園地；</a:t>
            </a:r>
            <a:endParaRPr lang="en-US" altLang="zh-TW" sz="2800" dirty="0" smtClean="0">
              <a:ln/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58" y="-382645"/>
            <a:ext cx="2240860" cy="224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1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59" y="326571"/>
            <a:ext cx="9790896" cy="632790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633857" y="5739682"/>
            <a:ext cx="2383972" cy="2122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6" name="矩形 5"/>
          <p:cNvSpPr/>
          <p:nvPr/>
        </p:nvSpPr>
        <p:spPr>
          <a:xfrm>
            <a:off x="257949" y="1528165"/>
            <a:ext cx="3458420" cy="1536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145" y="1136279"/>
            <a:ext cx="2842429" cy="284242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86" y="1136279"/>
            <a:ext cx="2862942" cy="28629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269976" y="4046515"/>
            <a:ext cx="327996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3200" b="1" dirty="0" smtClean="0">
                <a:ln/>
                <a:solidFill>
                  <a:schemeClr val="accent3"/>
                </a:solidFill>
              </a:rPr>
              <a:t>慈幼青年牧民辦事處</a:t>
            </a:r>
            <a:r>
              <a:rPr lang="en-US" altLang="zh-TW" sz="3200" b="1" dirty="0" smtClean="0">
                <a:ln/>
                <a:solidFill>
                  <a:schemeClr val="accent3"/>
                </a:solidFill>
              </a:rPr>
              <a:t>(</a:t>
            </a:r>
            <a:r>
              <a:rPr lang="zh-TW" altLang="en-US" sz="3200" b="1" dirty="0" smtClean="0">
                <a:ln/>
                <a:solidFill>
                  <a:schemeClr val="accent3"/>
                </a:solidFill>
              </a:rPr>
              <a:t>澳門</a:t>
            </a:r>
            <a:r>
              <a:rPr lang="en-US" altLang="zh-TW" sz="3200" b="1" dirty="0" smtClean="0">
                <a:ln/>
                <a:solidFill>
                  <a:schemeClr val="accent3"/>
                </a:solidFill>
              </a:rPr>
              <a:t>)</a:t>
            </a:r>
            <a:endParaRPr lang="zh-TW" altLang="en-US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38668" y="4057380"/>
            <a:ext cx="370114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3200" b="1" dirty="0" smtClean="0">
                <a:ln/>
                <a:solidFill>
                  <a:schemeClr val="accent3"/>
                </a:solidFill>
              </a:rPr>
              <a:t>華道角慈幼青年及</a:t>
            </a:r>
            <a:endParaRPr lang="en-US" altLang="zh-TW" sz="32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zh-TW" altLang="en-US" sz="3200" b="1" dirty="0" smtClean="0">
                <a:ln/>
                <a:solidFill>
                  <a:schemeClr val="accent3"/>
                </a:solidFill>
              </a:rPr>
              <a:t>家庭教育牧民中心</a:t>
            </a:r>
            <a:endParaRPr lang="zh-TW" altLang="en-US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47697" y="5112868"/>
            <a:ext cx="36215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電話</a:t>
            </a:r>
            <a:r>
              <a:rPr lang="en-US" altLang="zh-TW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28566152</a:t>
            </a:r>
          </a:p>
          <a:p>
            <a:pPr algn="ctr"/>
            <a:r>
              <a:rPr lang="zh-TW" alt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傳真</a:t>
            </a:r>
            <a:r>
              <a:rPr lang="en-US" altLang="zh-TW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28412504</a:t>
            </a:r>
            <a:endParaRPr lang="zh-TW" alt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73" y="-212272"/>
            <a:ext cx="2081532" cy="208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16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234</Words>
  <Application>Microsoft Office PowerPoint</Application>
  <PresentationFormat>寬螢幕</PresentationFormat>
  <Paragraphs>31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新細明體</vt:lpstr>
      <vt:lpstr>Arial</vt:lpstr>
      <vt:lpstr>Calibri</vt:lpstr>
      <vt:lpstr>Calibri Light</vt:lpstr>
      <vt:lpstr>Office 佈景主題</vt:lpstr>
      <vt:lpstr>慈幼青年牧民辦事處(澳門)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慈幼青年牧民辦事處(澳門)</dc:title>
  <dc:creator>Pui Kam Ho</dc:creator>
  <cp:lastModifiedBy>Pui Kam Ho</cp:lastModifiedBy>
  <cp:revision>14</cp:revision>
  <dcterms:created xsi:type="dcterms:W3CDTF">2021-10-22T07:50:11Z</dcterms:created>
  <dcterms:modified xsi:type="dcterms:W3CDTF">2021-10-22T10:26:09Z</dcterms:modified>
</cp:coreProperties>
</file>