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d1b43b070_0_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d1b43b07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f1da2b7fe_0_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0f1da2b7f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c74b0a052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0c74b0a0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0f1da2b7fe_0_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0f1da2b7f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d1b43b070_0_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0d1b43b07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d1b43b070_0_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d1b43b07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d1b43b070_0_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0d1b43b07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d1b43b070_0_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d1b43b07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0d1b43b070_0_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0d1b43b07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0d1b43b070_0_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0d1b43b07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d1b43b070_0_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d1b43b07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0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7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3.jpg"/><Relationship Id="rId5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75950" y="-53900"/>
            <a:ext cx="9327900" cy="70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type="title"/>
          </p:nvPr>
        </p:nvSpPr>
        <p:spPr>
          <a:xfrm>
            <a:off x="214050" y="387542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 </a:t>
            </a:r>
            <a:r>
              <a:rPr b="1" lang="zh-TW" sz="24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2022年 </a:t>
            </a:r>
            <a:r>
              <a:rPr b="1" lang="zh-TW" sz="59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1至5月牧民活動</a:t>
            </a:r>
            <a:endParaRPr b="1" sz="59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7075" y="1393650"/>
            <a:ext cx="9598152" cy="540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2"/>
          <p:cNvSpPr/>
          <p:nvPr/>
        </p:nvSpPr>
        <p:spPr>
          <a:xfrm>
            <a:off x="0" y="-84600"/>
            <a:ext cx="9327900" cy="70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設計貼紙訂購:</a:t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宣揚尊重身體及界線的意念。</a:t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如有意購買，可向牧民辦事處</a:t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同事聯絡查詢。</a:t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查詢:</a:t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6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*聆聽身體的呼喚*設計貼紙</a:t>
            </a:r>
            <a:endParaRPr b="1" sz="16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6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成本價: 每張$2.5</a:t>
            </a:r>
            <a:endParaRPr b="1" sz="16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6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(由本澳插畫家洋小漫創作)</a:t>
            </a:r>
            <a:endParaRPr b="1" sz="16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 rotWithShape="1">
          <a:blip r:embed="rId3">
            <a:alphaModFix/>
          </a:blip>
          <a:srcRect b="2311" l="4734" r="5417" t="4872"/>
          <a:stretch/>
        </p:blipFill>
        <p:spPr>
          <a:xfrm>
            <a:off x="4572000" y="246100"/>
            <a:ext cx="4473550" cy="63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3"/>
          <p:cNvSpPr/>
          <p:nvPr/>
        </p:nvSpPr>
        <p:spPr>
          <a:xfrm>
            <a:off x="-75950" y="-53900"/>
            <a:ext cx="9327900" cy="70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3"/>
          <p:cNvSpPr txBox="1"/>
          <p:nvPr/>
        </p:nvSpPr>
        <p:spPr>
          <a:xfrm>
            <a:off x="95425" y="2243650"/>
            <a:ext cx="80817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聖 召 辦 公 室</a:t>
            </a:r>
            <a:r>
              <a:rPr b="1" lang="zh-TW" sz="50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 資 訊</a:t>
            </a:r>
            <a:endParaRPr b="1" sz="50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葉泰浩神父</a:t>
            </a:r>
            <a:endParaRPr b="1" sz="29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-75950" y="-53900"/>
            <a:ext cx="9327900" cy="70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青 年 牧 民 資 訊  </a:t>
            </a:r>
            <a:endParaRPr sz="4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-75950" y="-53900"/>
            <a:ext cx="9327900" cy="70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type="title"/>
          </p:nvPr>
        </p:nvSpPr>
        <p:spPr>
          <a:xfrm>
            <a:off x="214050" y="387542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zh-TW" sz="456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牧民主題繪畫填色創作比賽</a:t>
            </a:r>
            <a:endParaRPr b="1" sz="771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初小10份優異獎 高小10份優異獎</a:t>
            </a:r>
            <a:endParaRPr b="1" sz="24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1月29日</a:t>
            </a:r>
            <a:br>
              <a:rPr b="1" lang="zh-TW" sz="24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</a:br>
            <a:r>
              <a:rPr b="1" lang="zh-TW" sz="456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頒獎禮</a:t>
            </a:r>
            <a:r>
              <a:rPr b="1" lang="zh-TW" sz="246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(取消)</a:t>
            </a:r>
            <a:endParaRPr b="1" sz="246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(稍後將有專人與老師聯絡以</a:t>
            </a:r>
            <a:endParaRPr sz="19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19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協調領奬事宜的安排。)</a:t>
            </a:r>
            <a:endParaRPr sz="19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14524" l="5678" r="8924" t="14517"/>
          <a:stretch/>
        </p:blipFill>
        <p:spPr>
          <a:xfrm rot="10800000">
            <a:off x="3610225" y="2351124"/>
            <a:ext cx="4987750" cy="337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-75950" y="-53900"/>
            <a:ext cx="9327900" cy="70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 txBox="1"/>
          <p:nvPr>
            <p:ph type="title"/>
          </p:nvPr>
        </p:nvSpPr>
        <p:spPr>
          <a:xfrm>
            <a:off x="214050" y="387542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4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鮑思高小劇場</a:t>
            </a:r>
            <a:endParaRPr b="1" sz="4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8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(因疫情關係，部份場次會延期或更改形式進行，敬請見諒)</a:t>
            </a:r>
            <a:endParaRPr b="1" sz="18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36625"/>
            <a:ext cx="4090977" cy="30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5200" y="1536625"/>
            <a:ext cx="4090977" cy="306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4008184"/>
            <a:ext cx="2675359" cy="200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6">
            <a:alphaModFix/>
          </a:blip>
          <a:srcRect b="27985" l="12847" r="21097" t="5934"/>
          <a:stretch/>
        </p:blipFill>
        <p:spPr>
          <a:xfrm>
            <a:off x="2975475" y="4010823"/>
            <a:ext cx="2675348" cy="200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50826" y="4008191"/>
            <a:ext cx="2675348" cy="2006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 txBox="1"/>
          <p:nvPr>
            <p:ph type="title"/>
          </p:nvPr>
        </p:nvSpPr>
        <p:spPr>
          <a:xfrm>
            <a:off x="214050" y="387542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zh-TW" sz="4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學生</a:t>
            </a:r>
            <a:r>
              <a:rPr b="1" lang="zh-TW" sz="4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退省</a:t>
            </a:r>
            <a:endParaRPr b="1" sz="4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2CC"/>
                </a:solidFill>
                <a:latin typeface="LiHei Pro"/>
                <a:ea typeface="LiHei Pro"/>
                <a:cs typeface="LiHei Pro"/>
                <a:sym typeface="LiHei Pro"/>
              </a:rPr>
              <a:t>2022/02/12 粵華初中退省 </a:t>
            </a:r>
            <a:endParaRPr b="1" sz="3200">
              <a:solidFill>
                <a:srgbClr val="FFF2CC"/>
              </a:solidFill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2CC"/>
                </a:solidFill>
                <a:latin typeface="LiHei Pro"/>
                <a:ea typeface="LiHei Pro"/>
                <a:cs typeface="LiHei Pro"/>
                <a:sym typeface="LiHei Pro"/>
              </a:rPr>
              <a:t>2022/03/12 慈幼高中退省</a:t>
            </a:r>
            <a:br>
              <a:rPr b="1" lang="zh-TW" sz="3200">
                <a:solidFill>
                  <a:srgbClr val="FFF2CC"/>
                </a:solidFill>
                <a:latin typeface="LiHei Pro"/>
                <a:ea typeface="LiHei Pro"/>
                <a:cs typeface="LiHei Pro"/>
                <a:sym typeface="LiHei Pro"/>
              </a:rPr>
            </a:br>
            <a:r>
              <a:rPr b="1" lang="zh-TW" sz="3200">
                <a:solidFill>
                  <a:srgbClr val="FFF2CC"/>
                </a:solidFill>
                <a:latin typeface="LiHei Pro"/>
                <a:ea typeface="LiHei Pro"/>
                <a:cs typeface="LiHei Pro"/>
                <a:sym typeface="LiHei Pro"/>
              </a:rPr>
              <a:t>2022/03/19 慈幼初中退省</a:t>
            </a:r>
            <a:endParaRPr b="1" sz="24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9975" y="226800"/>
            <a:ext cx="2943048" cy="220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550" y="3429000"/>
            <a:ext cx="3127424" cy="234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5850" y="2844300"/>
            <a:ext cx="2764174" cy="368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-75950" y="-53900"/>
            <a:ext cx="9327900" cy="70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 txBox="1"/>
          <p:nvPr>
            <p:ph type="title"/>
          </p:nvPr>
        </p:nvSpPr>
        <p:spPr>
          <a:xfrm>
            <a:off x="214050" y="387542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zh-TW" sz="4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慈青善會服務日</a:t>
            </a:r>
            <a:r>
              <a:rPr b="1" lang="zh-TW" sz="18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(需視乎疫情的情況)</a:t>
            </a:r>
            <a:endParaRPr b="1" sz="18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zh-TW" sz="24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2022年4月2日 星期六</a:t>
            </a:r>
            <a:endParaRPr b="1" sz="24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575" y="2142325"/>
            <a:ext cx="4829798" cy="345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5511850" y="1803075"/>
            <a:ext cx="3222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lt1"/>
                </a:solidFill>
              </a:rPr>
              <a:t>歡迎老師推動學生自由參與，或在善會聚會地點張點報名的二維碼，讓學生自由報名參與。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9375" y="2634375"/>
            <a:ext cx="2947300" cy="340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75950" y="-53900"/>
            <a:ext cx="9327900" cy="70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4月9日</a:t>
            </a:r>
            <a:endParaRPr b="1" sz="24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zh-TW" sz="24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詳情會稍後公佈</a:t>
            </a:r>
            <a:endParaRPr b="1" sz="24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3678" y="30700"/>
            <a:ext cx="491244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>
            <p:ph type="title"/>
          </p:nvPr>
        </p:nvSpPr>
        <p:spPr>
          <a:xfrm>
            <a:off x="2998775" y="13191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zh-TW" sz="4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聯</a:t>
            </a:r>
            <a:endParaRPr b="1" sz="4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zh-TW" sz="4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校</a:t>
            </a:r>
            <a:endParaRPr b="1" sz="4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zh-TW" sz="4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老</a:t>
            </a:r>
            <a:endParaRPr b="1" sz="4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zh-TW" sz="4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師</a:t>
            </a:r>
            <a:endParaRPr b="1" sz="4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zh-TW" sz="4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退</a:t>
            </a:r>
            <a:endParaRPr b="1" sz="4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zh-TW" sz="4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省</a:t>
            </a:r>
            <a:endParaRPr b="1" sz="4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/>
          <p:nvPr/>
        </p:nvSpPr>
        <p:spPr>
          <a:xfrm>
            <a:off x="-75950" y="-53900"/>
            <a:ext cx="9327900" cy="70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 txBox="1"/>
          <p:nvPr>
            <p:ph type="title"/>
          </p:nvPr>
        </p:nvSpPr>
        <p:spPr>
          <a:xfrm>
            <a:off x="214050" y="387542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zh-TW" sz="4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慈青日</a:t>
            </a:r>
            <a:endParaRPr b="1" sz="4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327700" y="1376725"/>
            <a:ext cx="8520600" cy="475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402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今日 1月22日</a:t>
            </a:r>
            <a:br>
              <a:rPr b="1" lang="zh-TW" sz="5402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</a:br>
            <a:r>
              <a:rPr b="1" lang="zh-TW" sz="5402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將會舉行第一次籌委聚會</a:t>
            </a:r>
            <a:endParaRPr b="1" sz="5402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577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因防疫考慮，今年</a:t>
            </a:r>
            <a:endParaRPr b="1" sz="3577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577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慈青日將會以非實</a:t>
            </a:r>
            <a:endParaRPr b="1" sz="3577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577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體方式進行，詳情</a:t>
            </a:r>
            <a:endParaRPr b="1" sz="3577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577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請耐心等待慈青日</a:t>
            </a:r>
            <a:endParaRPr b="1" sz="3577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zh-TW" sz="3577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的最新資訊。</a:t>
            </a:r>
            <a:endParaRPr b="1" sz="3577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b="1" lang="zh-TW" sz="24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</a:br>
            <a:endParaRPr b="1" sz="24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9300" y="2859275"/>
            <a:ext cx="5470099" cy="307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/>
          <p:nvPr/>
        </p:nvSpPr>
        <p:spPr>
          <a:xfrm>
            <a:off x="-75950" y="-53900"/>
            <a:ext cx="9327900" cy="70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1"/>
          <p:cNvSpPr txBox="1"/>
          <p:nvPr/>
        </p:nvSpPr>
        <p:spPr>
          <a:xfrm>
            <a:off x="0" y="907825"/>
            <a:ext cx="8081700" cy="5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家 庭</a:t>
            </a:r>
            <a:r>
              <a:rPr b="1" lang="zh-TW" sz="50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 牧 民 資 訊</a:t>
            </a:r>
            <a:endParaRPr b="1" sz="50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華道角(學校巷)及華道角(祐漢)因防疫考慮暫時不對外開放，重開日期請密切留意相關資訊公佈。</a:t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zh-TW" sz="2500" u="sng">
                <a:solidFill>
                  <a:srgbClr val="EAD1D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鮑仔和你講故事</a:t>
            </a:r>
            <a:r>
              <a:rPr b="1" lang="zh-TW" sz="2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頻道:</a:t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逢隔週六會有新的故事發佈，可於youtube搜尋最新頻道資訊。</a:t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稍後會推出</a:t>
            </a:r>
            <a:r>
              <a:rPr b="1" lang="zh-TW" sz="2500" u="sng">
                <a:solidFill>
                  <a:srgbClr val="EAD1D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教養心得</a:t>
            </a:r>
            <a:r>
              <a:rPr b="1" lang="zh-TW" sz="2500">
                <a:solidFill>
                  <a:srgbClr val="FFF2CC"/>
                </a:solidFill>
                <a:highlight>
                  <a:schemeClr val="accent1"/>
                </a:highlight>
                <a:latin typeface="LiHei Pro"/>
                <a:ea typeface="LiHei Pro"/>
                <a:cs typeface="LiHei Pro"/>
                <a:sym typeface="LiHei Pro"/>
              </a:rPr>
              <a:t>頻道，請密切留意。</a:t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2CC"/>
              </a:solidFill>
              <a:highlight>
                <a:schemeClr val="accent1"/>
              </a:highlight>
              <a:latin typeface="LiHei Pro"/>
              <a:ea typeface="LiHei Pro"/>
              <a:cs typeface="LiHei Pro"/>
              <a:sym typeface="LiHei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