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787" r:id="rId1"/>
    <p:sldMasterId id="2147486799" r:id="rId2"/>
  </p:sldMasterIdLst>
  <p:notesMasterIdLst>
    <p:notesMasterId r:id="rId19"/>
  </p:notesMasterIdLst>
  <p:handoutMasterIdLst>
    <p:handoutMasterId r:id="rId20"/>
  </p:handoutMasterIdLst>
  <p:sldIdLst>
    <p:sldId id="336" r:id="rId3"/>
    <p:sldId id="349" r:id="rId4"/>
    <p:sldId id="381" r:id="rId5"/>
    <p:sldId id="369" r:id="rId6"/>
    <p:sldId id="382" r:id="rId7"/>
    <p:sldId id="406" r:id="rId8"/>
    <p:sldId id="407" r:id="rId9"/>
    <p:sldId id="383" r:id="rId10"/>
    <p:sldId id="408" r:id="rId11"/>
    <p:sldId id="409" r:id="rId12"/>
    <p:sldId id="410" r:id="rId13"/>
    <p:sldId id="362" r:id="rId14"/>
    <p:sldId id="361" r:id="rId15"/>
    <p:sldId id="388" r:id="rId16"/>
    <p:sldId id="414" r:id="rId17"/>
    <p:sldId id="411" r:id="rId18"/>
  </p:sldIdLst>
  <p:sldSz cx="9144000" cy="6858000" type="screen4x3"/>
  <p:notesSz cx="6807200" cy="9939338"/>
  <p:defaultTextStyle>
    <a:defPPr>
      <a:defRPr lang="en-GB"/>
    </a:defPPr>
    <a:lvl1pPr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4572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9144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3716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18288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CCFF"/>
    <a:srgbClr val="FF33CC"/>
    <a:srgbClr val="FF66FF"/>
    <a:srgbClr val="008000"/>
    <a:srgbClr val="CC00CC"/>
    <a:srgbClr val="CC0099"/>
    <a:srgbClr val="006699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1" autoAdjust="0"/>
    <p:restoredTop sz="94366" autoAdjust="0"/>
  </p:normalViewPr>
  <p:slideViewPr>
    <p:cSldViewPr>
      <p:cViewPr varScale="1">
        <p:scale>
          <a:sx n="65" d="100"/>
          <a:sy n="65" d="100"/>
        </p:scale>
        <p:origin x="-124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8EB127-CA3A-4984-A026-6B9E40FBE8B0}" type="datetimeFigureOut">
              <a:rPr lang="zh-TW" altLang="en-US"/>
              <a:pPr>
                <a:defRPr/>
              </a:pPr>
              <a:t>2022/10/22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5AFD16-7F03-44DB-BE20-3E18AFF5AA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06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1"/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endParaRPr lang="zh-HK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6038" y="0"/>
            <a:ext cx="29479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29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64113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1225"/>
            <a:ext cx="5443537" cy="4470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HK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479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038" y="9440863"/>
            <a:ext cx="29479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fld id="{A2F0F268-75EE-4F24-B3E2-CE07B9201C82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514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A2F0F268-75EE-4F24-B3E2-CE07B9201C82}" type="slidenum">
              <a:rPr lang="zh-TW" altLang="en-GB" smtClean="0"/>
              <a:pPr>
                <a:defRPr/>
              </a:pPr>
              <a:t>13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7811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28040-3CE5-47D4-A113-30F5CF266CB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4ED3865-48C3-4836-B808-F9140AB4FC9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16E29-8459-4B22-835F-EB6C93B0EFB4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47E0-8228-4041-A87A-0CB6CCFFACC6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2AC84-472D-4D03-82FA-361B44600D42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18C6B-508A-4759-B8DE-393502A456AE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2655767"/>
            <a:ext cx="6165600" cy="15464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3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699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3"/>
            </a:gs>
            <a:gs pos="50000">
              <a:schemeClr val="accent3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314333"/>
            <a:ext cx="5563500" cy="15464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4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989939"/>
            <a:ext cx="55635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3634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chemeClr val="accent6"/>
            </a:gs>
          </a:gsLst>
          <a:lin ang="18900044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885450" y="2171200"/>
            <a:ext cx="5373000" cy="10932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2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⋄"/>
              <a:defRPr sz="3000" i="1">
                <a:solidFill>
                  <a:schemeClr val="lt1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635425"/>
            <a:ext cx="1957200" cy="871600"/>
          </a:xfrm>
          <a:prstGeom prst="rect">
            <a:avLst/>
          </a:prstGeom>
          <a:noFill/>
          <a:ln>
            <a:noFill/>
          </a:ln>
          <a:effectLst>
            <a:outerShdw blurRad="14288" dist="28575" dir="7500000" algn="bl" rotWithShape="0">
              <a:srgbClr val="351C75">
                <a:alpha val="28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/>
              <a:buNone/>
            </a:pPr>
            <a:r>
              <a:rPr lang="en" sz="9600" b="1" kern="0">
                <a:solidFill>
                  <a:srgbClr val="FFFFFF"/>
                </a:solidFill>
                <a:latin typeface="Arial"/>
                <a:ea typeface="+mn-ea"/>
                <a:cs typeface="Arial"/>
                <a:sym typeface="Arial"/>
              </a:rPr>
              <a:t>“</a:t>
            </a:r>
            <a:endParaRPr sz="9600" b="1" kern="0">
              <a:solidFill>
                <a:srgbClr val="FFFFFF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3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092425" y="1411767"/>
            <a:ext cx="6959100" cy="44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92425" y="2156689"/>
            <a:ext cx="6959100" cy="317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⋄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⋄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1092425" y="2040033"/>
            <a:ext cx="296700" cy="496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171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092425" y="1411767"/>
            <a:ext cx="6959100" cy="44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092425" y="2156700"/>
            <a:ext cx="2144400" cy="32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⋄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3499776" y="2156700"/>
            <a:ext cx="2144400" cy="32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⋄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5907127" y="2156700"/>
            <a:ext cx="2144400" cy="32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⋄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1092425" y="2040033"/>
            <a:ext cx="296700" cy="496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818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092425" y="1411767"/>
            <a:ext cx="6959100" cy="44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6" name="Google Shape;46;p8"/>
          <p:cNvSpPr/>
          <p:nvPr/>
        </p:nvSpPr>
        <p:spPr>
          <a:xfrm>
            <a:off x="1092425" y="2040033"/>
            <a:ext cx="296700" cy="496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645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964800" y="5349067"/>
            <a:ext cx="7214400" cy="36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1" name="Google Shape;51;p9"/>
          <p:cNvSpPr/>
          <p:nvPr/>
        </p:nvSpPr>
        <p:spPr>
          <a:xfrm>
            <a:off x="4423650" y="5191300"/>
            <a:ext cx="296700" cy="49600"/>
          </a:xfrm>
          <a:prstGeom prst="rect">
            <a:avLst/>
          </a:prstGeom>
          <a:solidFill>
            <a:srgbClr val="5F5958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496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hadow 1" type="blank">
  <p:cSld name="Blank · Shadow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C0478-68E4-4E2C-8438-D7422571844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A4F85BA-6051-4C4E-8570-B0EA1407C5EF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hadow 2">
  <p:cSld name="Blank · Shadow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2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hadow 3">
  <p:cSld name="Blank · Shadow 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74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gradFill>
          <a:gsLst>
            <a:gs pos="0">
              <a:schemeClr val="accent3"/>
            </a:gs>
            <a:gs pos="50000">
              <a:schemeClr val="accent3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136"/>
            </a:avLst>
          </a:prstGeom>
          <a:solidFill>
            <a:srgbClr val="251F38">
              <a:alpha val="24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0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29C74-A31D-49EF-A90C-718D0C630D37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33A75-7648-4F76-AC6B-3F59A892496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C30E-11D5-4E68-9F6D-FEBAC4511E85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3F1F-8C05-4769-A456-273166AE8535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EED98-6DC4-4FD6-A072-EF7B4462F5A9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77E7E44-707F-4275-92D5-7D9C4056233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CA0B6-8BDF-449C-A176-07A19E9826F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18FF5-080A-4DA9-92BC-8216D7D45750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E1C1F-1E2F-46D1-91BB-F2B0C304AC1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FF73F-7CAF-4969-AEB8-DCAB205B7FB8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B1092-117F-4F8D-82E8-30038D86300A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1463C-19D1-4DBB-9F5F-B0AF402844D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FF49F-84BD-45FB-9C4E-C75C5F94F736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2022/10/22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9D6E-9242-4186-ACCD-3A6D290EDB0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7D61DBBB-2458-4997-A310-106DC3DAA14F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  <a:ea typeface="新細明體" charset="-120"/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2022/10/22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  <a:ea typeface="新細明體" charset="-120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  <a:ea typeface="新細明體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AF1F3478-A150-483A-9223-9A6C32CBDCA0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  <a:ea typeface="新細明體" charset="-120"/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  <a:ea typeface="新細明體" charset="-120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88" r:id="rId1"/>
    <p:sldLayoutId id="2147486789" r:id="rId2"/>
    <p:sldLayoutId id="2147486790" r:id="rId3"/>
    <p:sldLayoutId id="2147486791" r:id="rId4"/>
    <p:sldLayoutId id="2147486792" r:id="rId5"/>
    <p:sldLayoutId id="2147486793" r:id="rId6"/>
    <p:sldLayoutId id="2147486794" r:id="rId7"/>
    <p:sldLayoutId id="2147486795" r:id="rId8"/>
    <p:sldLayoutId id="2147486796" r:id="rId9"/>
    <p:sldLayoutId id="2147486797" r:id="rId10"/>
    <p:sldLayoutId id="214748679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rgbClr val="C96951"/>
            </a:gs>
            <a:gs pos="100000">
              <a:schemeClr val="accent2"/>
            </a:gs>
          </a:gsLst>
          <a:lin ang="18900044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92425" y="1411767"/>
            <a:ext cx="69591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None/>
              <a:defRPr sz="16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92425" y="2156689"/>
            <a:ext cx="6959100" cy="3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layfair Display"/>
              <a:buChar char="⋄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■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●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○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■"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/>
              <a:buNone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687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6800" r:id="rId1"/>
    <p:sldLayoutId id="2147486801" r:id="rId2"/>
    <p:sldLayoutId id="2147486802" r:id="rId3"/>
    <p:sldLayoutId id="2147486803" r:id="rId4"/>
    <p:sldLayoutId id="2147486804" r:id="rId5"/>
    <p:sldLayoutId id="2147486805" r:id="rId6"/>
    <p:sldLayoutId id="2147486806" r:id="rId7"/>
    <p:sldLayoutId id="2147486807" r:id="rId8"/>
    <p:sldLayoutId id="2147486808" r:id="rId9"/>
    <p:sldLayoutId id="2147486809" r:id="rId10"/>
    <p:sldLayoutId id="2147486810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dbei.sdb.org.h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2022&#65293;2023&#24180;&#24230;&#24904;&#38738;%20Action%20Song%20MV%20&#65293;&#26262;.mp4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2022&#65293;2023&#24180;&#24230;&#24904;&#38738;%20Action%20Song%20MV%20&#65293;&#26262;.mp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043608" y="3861048"/>
            <a:ext cx="72008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22-</a:t>
            </a:r>
            <a: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第一次牧民常會</a:t>
            </a:r>
            <a: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22</a:t>
            </a:r>
            <a:r>
              <a:rPr lang="zh-TW" altLang="en-US" sz="3200" b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0850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043608" y="3861048"/>
            <a:ext cx="72008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22-</a:t>
            </a:r>
            <a: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第一次牧民常會</a:t>
            </a:r>
            <a: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22</a:t>
            </a:r>
            <a:r>
              <a:rPr lang="zh-TW" altLang="en-US" sz="3200" b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0850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09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691680" y="5662961"/>
            <a:ext cx="5976664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鮑思高慈青營協會學生輔導服務服務主任王瑞珏</a:t>
            </a:r>
            <a:endParaRPr lang="zh-HK" altLang="en-US" sz="3200" dirty="0">
              <a:solidFill>
                <a:srgbClr val="7030A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在教育牧民團體中如何推動關注精神健康</a:t>
            </a:r>
            <a:endParaRPr lang="zh-HK" altLang="en-US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690621" cy="4139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9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標題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98080" cy="85010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慈青資訊</a:t>
            </a:r>
            <a:r>
              <a:rPr lang="en-US" altLang="zh-TW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en-US" altLang="zh-TW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3907" name="內容版面配置區 2"/>
          <p:cNvSpPr>
            <a:spLocks noGrp="1"/>
          </p:cNvSpPr>
          <p:nvPr>
            <p:ph idx="1"/>
          </p:nvPr>
        </p:nvSpPr>
        <p:spPr>
          <a:xfrm>
            <a:off x="467545" y="1628800"/>
            <a:ext cx="8676456" cy="4896544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25/11/2022 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宗教教育主任會議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上午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8">
              <a:buFont typeface="Wingdings" panose="05000000000000000000" pitchFamily="2" charset="2"/>
              <a:buChar char="Ø"/>
              <a:defRPr/>
            </a:pP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 </a:t>
            </a: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聖母樓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/zoom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25/11/2022 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聖召推行人會議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慈系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)(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下午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8">
              <a:buFont typeface="Wingdings" panose="05000000000000000000" pitchFamily="2" charset="2"/>
              <a:buChar char="Ø"/>
              <a:defRPr/>
            </a:pP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 </a:t>
            </a: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聖母樓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/zoom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14/01/2023 </a:t>
            </a: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第二次牧民</a:t>
            </a:r>
            <a:r>
              <a:rPr lang="zh-TW" alt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常會</a:t>
            </a:r>
            <a:endParaRPr lang="en-US" altLang="zh-TW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03/03/2023 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牧民助理工作坊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上午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8">
              <a:buFont typeface="Wingdings" panose="05000000000000000000" pitchFamily="2" charset="2"/>
              <a:buChar char="Ø"/>
              <a:defRPr/>
            </a:pP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</a:t>
            </a: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聖母樓</a:t>
            </a:r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/zoom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01/04/2023 </a:t>
            </a: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公教教師退</a:t>
            </a:r>
            <a:r>
              <a:rPr lang="zh-TW" alt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省</a:t>
            </a:r>
            <a:r>
              <a:rPr lang="en-US" altLang="zh-TW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澳門區</a:t>
            </a:r>
            <a:r>
              <a:rPr lang="en-US" altLang="zh-TW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)@ </a:t>
            </a: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待定</a:t>
            </a:r>
            <a:endParaRPr lang="en-US" altLang="zh-TW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圖\Don Bosco\DON BOSCO AGUINALDO 2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b="12900"/>
          <a:stretch/>
        </p:blipFill>
        <p:spPr bwMode="auto">
          <a:xfrm>
            <a:off x="6611231" y="-11400"/>
            <a:ext cx="2532769" cy="1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/>
          </p:cNvSpPr>
          <p:nvPr>
            <p:ph type="title"/>
          </p:nvPr>
        </p:nvSpPr>
        <p:spPr>
          <a:xfrm>
            <a:off x="1035056" y="92467"/>
            <a:ext cx="560413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慈青資訊</a:t>
            </a:r>
            <a:r>
              <a:rPr lang="en-US" altLang="zh-TW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en-US" altLang="zh-TW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8850" name="內容版面配置區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04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資源 </a:t>
            </a:r>
            <a:r>
              <a:rPr lang="en-US" altLang="zh-TW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https://sdbei.sdb.org.hk</a:t>
            </a:r>
            <a:r>
              <a:rPr lang="en-US" altLang="zh-TW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/</a:t>
            </a:r>
            <a:endParaRPr lang="en-US" altLang="zh-TW" sz="4000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Youtube</a:t>
            </a:r>
            <a:r>
              <a:rPr lang="en-US" altLang="zh-TW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Channel:</a:t>
            </a:r>
            <a:r>
              <a:rPr lang="zh-HK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慈幼家庭</a:t>
            </a:r>
            <a:r>
              <a:rPr lang="en-US" altLang="zh-HK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HK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青適角落</a:t>
            </a:r>
            <a:endParaRPr lang="en-US" altLang="zh-TW" sz="40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Facebook: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TW" sz="2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Salesian Youth Movement China Province</a:t>
            </a:r>
            <a:r>
              <a:rPr lang="zh-HK" alt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慈幼青年運動</a:t>
            </a:r>
            <a:endParaRPr lang="en-US" altLang="zh-HK" sz="26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zh-TW" alt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慈幼家庭</a:t>
            </a:r>
            <a:endParaRPr lang="en-US" altLang="zh-TW" sz="37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慈青會籍申請表</a:t>
            </a:r>
            <a:endParaRPr lang="en-US" altLang="zh-TW" sz="40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74320" indent="-274320">
              <a:buFont typeface="Wingdings" pitchFamily="2" charset="2"/>
              <a:buChar char="Ø"/>
              <a:defRPr/>
            </a:pPr>
            <a:endParaRPr lang="en-US" altLang="zh-TW" sz="4000" dirty="0">
              <a:solidFill>
                <a:srgbClr val="7030A0"/>
              </a:solidFill>
              <a:latin typeface="BiauKai" panose="02010601000101010101" pitchFamily="2" charset="-120"/>
              <a:ea typeface="BiauKai" panose="02010601000101010101" pitchFamily="2" charset="-120"/>
            </a:endParaRPr>
          </a:p>
        </p:txBody>
      </p:sp>
      <p:pic>
        <p:nvPicPr>
          <p:cNvPr id="5" name="Picture 2" descr="D:\圖\Don Bosco\DON BOSCO AGUINALDO 20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b="12900"/>
          <a:stretch/>
        </p:blipFill>
        <p:spPr bwMode="auto">
          <a:xfrm>
            <a:off x="6647743" y="-27384"/>
            <a:ext cx="2532769" cy="1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71600" y="332656"/>
            <a:ext cx="2088232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bg2">
                    <a:lumMod val="50000"/>
                  </a:schemeClr>
                </a:solidFill>
                <a:latin typeface="BiauKai" panose="02010601000101010101" pitchFamily="2" charset="-120"/>
                <a:ea typeface="BiauKai" panose="02010601000101010101" pitchFamily="2" charset="-120"/>
              </a:rPr>
              <a:t>檢討</a:t>
            </a:r>
            <a:endParaRPr lang="zh-HK" altLang="en-US" sz="4800" b="1" dirty="0">
              <a:solidFill>
                <a:schemeClr val="bg2">
                  <a:lumMod val="50000"/>
                </a:schemeClr>
              </a:solidFill>
              <a:latin typeface="BiauKai" panose="02010601000101010101" pitchFamily="2" charset="-120"/>
              <a:ea typeface="BiauKai" panose="02010601000101010101" pitchFamily="2" charset="-120"/>
            </a:endParaRPr>
          </a:p>
        </p:txBody>
      </p:sp>
      <p:pic>
        <p:nvPicPr>
          <p:cNvPr id="4" name="Picture 2" descr="D:\download\qr-code (18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0"/>
            <a:ext cx="4658015" cy="465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3"/>
          <p:cNvSpPr txBox="1">
            <a:spLocks noChangeArrowheads="1"/>
          </p:cNvSpPr>
          <p:nvPr/>
        </p:nvSpPr>
        <p:spPr bwMode="auto">
          <a:xfrm>
            <a:off x="395535" y="2770276"/>
            <a:ext cx="8280921" cy="36830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b="1" dirty="0">
                <a:solidFill>
                  <a:srgbClr val="008000"/>
                </a:solidFill>
                <a:latin typeface="標楷體" pitchFamily="65" charset="-120"/>
                <a:ea typeface="標楷體" panose="03000509000000000000" pitchFamily="65" charset="-120"/>
              </a:rPr>
              <a:t>瑪 </a:t>
            </a:r>
            <a:r>
              <a:rPr kumimoji="1" lang="en-US" altLang="zh-TW" sz="2800" b="1" dirty="0">
                <a:solidFill>
                  <a:srgbClr val="008000"/>
                </a:solidFill>
                <a:latin typeface="標楷體" pitchFamily="65" charset="-120"/>
                <a:ea typeface="標楷體" panose="03000509000000000000" pitchFamily="65" charset="-120"/>
              </a:rPr>
              <a:t>6:31-34</a:t>
            </a: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b="1" dirty="0">
                <a:solidFill>
                  <a:srgbClr val="008000"/>
                </a:solidFill>
                <a:latin typeface="標楷體" pitchFamily="65" charset="-120"/>
                <a:ea typeface="標楷體" panose="03000509000000000000" pitchFamily="65" charset="-120"/>
              </a:rPr>
              <a:t>耶穌說：「你們不要憂慮說：我們吃什麼，喝什麼，穿什麼？因為這一切都是外邦人所尋求的；你們的天父原曉得你們需要這一切。你們先該尋求天主的國和它的義德，這一切自會加給你們。所以你們不要為明天憂慮，因為明天有明天的憂慮！一天的苦足夠一天受的了。」	</a:t>
            </a:r>
            <a:endParaRPr kumimoji="1" lang="zh-HK" altLang="en-US" sz="1800" b="1" dirty="0">
              <a:solidFill>
                <a:srgbClr val="008000"/>
              </a:solidFill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向右箭號 1">
            <a:hlinkClick r:id="rId2" action="ppaction://hlinkfile"/>
          </p:cNvPr>
          <p:cNvSpPr/>
          <p:nvPr/>
        </p:nvSpPr>
        <p:spPr>
          <a:xfrm>
            <a:off x="8028384" y="609329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0850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14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043608" y="3861048"/>
            <a:ext cx="72008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22-</a:t>
            </a:r>
            <a: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第一次牧民常會</a:t>
            </a:r>
            <a: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22</a:t>
            </a:r>
            <a:r>
              <a:rPr lang="zh-TW" altLang="en-US" sz="3200" b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0850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71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文字方塊 3"/>
          <p:cNvSpPr txBox="1">
            <a:spLocks noChangeArrowheads="1"/>
          </p:cNvSpPr>
          <p:nvPr/>
        </p:nvSpPr>
        <p:spPr bwMode="auto">
          <a:xfrm>
            <a:off x="323528" y="237023"/>
            <a:ext cx="8640960" cy="650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None/>
            </a:pPr>
            <a:r>
              <a:rPr kumimoji="1" lang="zh-TW" alt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時間表：</a:t>
            </a:r>
            <a:r>
              <a:rPr kumimoji="1" lang="en-US" altLang="zh-TW" sz="36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6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09:00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祈禱 導言 慈幼會省會長的話</a:t>
            </a: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09:20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聖方濟沙雷氏對虔敬的神修</a:t>
            </a:r>
            <a:endParaRPr kumimoji="1" lang="en-US" altLang="zh-TW" sz="3200" b="1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09:40 </a:t>
            </a:r>
            <a:r>
              <a:rPr kumimoji="1" lang="zh-TW" altLang="en-US" sz="2800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kumimoji="1" lang="zh-TW" altLang="en-US" sz="28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精神</a:t>
            </a:r>
            <a:r>
              <a:rPr kumimoji="1" lang="zh-TW" altLang="en-US" sz="2800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健康及如何</a:t>
            </a:r>
            <a:r>
              <a:rPr kumimoji="1" lang="zh-TW" altLang="en-US" sz="28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照顧學生身心靈上的需要</a:t>
            </a:r>
            <a:endParaRPr kumimoji="1" lang="zh-TW" altLang="en-US" sz="3200" b="1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10:40</a:t>
            </a:r>
            <a:r>
              <a:rPr kumimoji="1" lang="zh-TW" altLang="en-US" sz="3200" b="1" dirty="0" smtClean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小休</a:t>
            </a:r>
            <a:endParaRPr kumimoji="1" lang="en-US" altLang="zh-TW" sz="3200" b="1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11:00 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在教育牧民團體中如何推動</a:t>
            </a:r>
            <a:endParaRPr kumimoji="1" lang="en-US" altLang="zh-TW" sz="3200" b="1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關注精神健康</a:t>
            </a:r>
            <a:endParaRPr kumimoji="1" lang="en-US" altLang="zh-TW" sz="3200" b="1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11:20 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小組分享及大組滙報</a:t>
            </a:r>
            <a:endParaRPr kumimoji="1" lang="en-US" altLang="zh-TW" sz="3200" b="1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12:10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慈青資訊</a:t>
            </a: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祈禱</a:t>
            </a:r>
            <a:endParaRPr kumimoji="1" lang="en-US" altLang="zh-TW" sz="3200" b="1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12:30</a:t>
            </a:r>
            <a:r>
              <a:rPr kumimoji="1"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完結</a:t>
            </a:r>
            <a:endParaRPr kumimoji="1" lang="zh-HK" altLang="en-US" sz="1800" dirty="0">
              <a:solidFill>
                <a:srgbClr val="FFC000"/>
              </a:solidFill>
              <a:latin typeface="Calibri" pitchFamily="34" charset="0"/>
              <a:ea typeface="新細明體" charset="-120"/>
            </a:endParaRPr>
          </a:p>
        </p:txBody>
      </p:sp>
      <p:pic>
        <p:nvPicPr>
          <p:cNvPr id="3077" name="Picture 5" descr="C:\Users\AhChoi\AppData\Local\Microsoft\Windows\Temporary Internet Files\Content.IE5\9CLEHF2L\0816-Tim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80090"/>
            <a:ext cx="2193182" cy="164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3"/>
          <p:cNvSpPr txBox="1">
            <a:spLocks noChangeArrowheads="1"/>
          </p:cNvSpPr>
          <p:nvPr/>
        </p:nvSpPr>
        <p:spPr bwMode="auto">
          <a:xfrm>
            <a:off x="395535" y="2770276"/>
            <a:ext cx="8280921" cy="36830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b="1" dirty="0">
                <a:solidFill>
                  <a:srgbClr val="008000"/>
                </a:solidFill>
                <a:latin typeface="標楷體" pitchFamily="65" charset="-120"/>
                <a:ea typeface="標楷體" panose="03000509000000000000" pitchFamily="65" charset="-120"/>
              </a:rPr>
              <a:t>瑪 </a:t>
            </a:r>
            <a:r>
              <a:rPr kumimoji="1" lang="en-US" altLang="zh-TW" sz="2800" b="1" dirty="0">
                <a:solidFill>
                  <a:srgbClr val="008000"/>
                </a:solidFill>
                <a:latin typeface="標楷體" pitchFamily="65" charset="-120"/>
                <a:ea typeface="標楷體" panose="03000509000000000000" pitchFamily="65" charset="-120"/>
              </a:rPr>
              <a:t>6:31-34</a:t>
            </a: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b="1" dirty="0">
                <a:solidFill>
                  <a:srgbClr val="008000"/>
                </a:solidFill>
                <a:latin typeface="標楷體" pitchFamily="65" charset="-120"/>
                <a:ea typeface="標楷體" panose="03000509000000000000" pitchFamily="65" charset="-120"/>
              </a:rPr>
              <a:t>耶穌說：「你們不要憂慮說：我們吃什麼，喝什麼，穿什麼？因為這一切都是外邦人所尋求的；你們的天父原曉得你們需要這一切。你們先該尋求天主的國和它的義德，這一切自會加給你們。所以你們不要為明天憂慮，因為明天有明天的憂慮！一天的苦足夠一天受的了。」	</a:t>
            </a:r>
            <a:endParaRPr kumimoji="1" lang="zh-HK" altLang="en-US" sz="1800" b="1" dirty="0">
              <a:solidFill>
                <a:srgbClr val="008000"/>
              </a:solidFill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向右箭號 1">
            <a:hlinkClick r:id="rId2" action="ppaction://hlinkfile"/>
          </p:cNvPr>
          <p:cNvSpPr/>
          <p:nvPr/>
        </p:nvSpPr>
        <p:spPr>
          <a:xfrm>
            <a:off x="8028384" y="609329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0850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16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 txBox="1">
            <a:spLocks/>
          </p:cNvSpPr>
          <p:nvPr/>
        </p:nvSpPr>
        <p:spPr bwMode="auto">
          <a:xfrm>
            <a:off x="827584" y="24091"/>
            <a:ext cx="7772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5400" dirty="0">
                <a:solidFill>
                  <a:schemeClr val="accent3">
                    <a:lumMod val="75000"/>
                  </a:schemeClr>
                </a:solidFill>
                <a:latin typeface="華康龍門石碑" pitchFamily="65" charset="-120"/>
                <a:ea typeface="華康龍門石碑" pitchFamily="65" charset="-120"/>
              </a:rPr>
              <a:t>21-22</a:t>
            </a:r>
            <a:r>
              <a:rPr lang="zh-TW" altLang="en-US" sz="5400" dirty="0">
                <a:solidFill>
                  <a:schemeClr val="accent3">
                    <a:lumMod val="75000"/>
                  </a:schemeClr>
                </a:solidFill>
                <a:latin typeface="華康龍門石碑" pitchFamily="65" charset="-120"/>
                <a:ea typeface="華康龍門石碑" pitchFamily="65" charset="-120"/>
              </a:rPr>
              <a:t>年度牧民主題</a:t>
            </a:r>
            <a:endParaRPr lang="zh-HK" altLang="en-US" sz="5400" dirty="0">
              <a:solidFill>
                <a:schemeClr val="accent3">
                  <a:lumMod val="75000"/>
                </a:schemeClr>
              </a:solidFill>
              <a:latin typeface="華康龍門石碑" pitchFamily="65" charset="-120"/>
              <a:ea typeface="華康龍門石碑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36912"/>
            <a:ext cx="9144000" cy="329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971600" y="3861048"/>
            <a:ext cx="7772400" cy="1295871"/>
          </a:xfrm>
        </p:spPr>
        <p:txBody>
          <a:bodyPr/>
          <a:lstStyle/>
          <a:p>
            <a:pPr algn="ctr" eaLnBrk="1" hangingPunct="1"/>
            <a:r>
              <a:rPr lang="en-US" altLang="zh-HK" sz="5400" dirty="0">
                <a:solidFill>
                  <a:srgbClr val="7030A0"/>
                </a:solidFill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22-</a:t>
            </a:r>
            <a:r>
              <a:rPr lang="en-US" altLang="zh-TW" sz="5400" dirty="0">
                <a:solidFill>
                  <a:srgbClr val="7030A0"/>
                </a:solidFill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年度牧民主題</a:t>
            </a:r>
            <a:endParaRPr lang="zh-HK" altLang="en-US" sz="3200" dirty="0">
              <a:solidFill>
                <a:srgbClr val="7030A0"/>
              </a:solidFill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0850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4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955447" y="283435"/>
            <a:ext cx="7467600" cy="64928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</a:pPr>
            <a:r>
              <a:rPr lang="zh-TW" altLang="zh-TW" sz="3600" dirty="0">
                <a:solidFill>
                  <a:srgbClr val="FFFF00"/>
                </a:solidFill>
                <a:latin typeface="華康雅宋體" pitchFamily="49" charset="-120"/>
                <a:ea typeface="華康雅宋體" pitchFamily="49" charset="-120"/>
              </a:rPr>
              <a:t>具體牧民行動</a:t>
            </a:r>
            <a:r>
              <a:rPr lang="en-US" altLang="zh-TW" sz="3600" dirty="0">
                <a:solidFill>
                  <a:srgbClr val="FFFF00"/>
                </a:solidFill>
                <a:latin typeface="華康雅宋體" pitchFamily="49" charset="-120"/>
                <a:ea typeface="華康雅宋體" pitchFamily="49" charset="-120"/>
              </a:rPr>
              <a:t> — </a:t>
            </a:r>
            <a:r>
              <a:rPr lang="zh-TW" altLang="en-US" sz="3600" dirty="0">
                <a:solidFill>
                  <a:srgbClr val="FFFF00"/>
                </a:solidFill>
                <a:latin typeface="華康雅宋體" pitchFamily="49" charset="-120"/>
                <a:ea typeface="華康雅宋體" pitchFamily="49" charset="-120"/>
              </a:rPr>
              <a:t>為教育牧民團體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43612" y="2404629"/>
            <a:ext cx="7403947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在不同場合中介紹天主教教育五個核心價值</a:t>
            </a: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推動組織合作者慕道班</a:t>
            </a: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推動閱讀</a:t>
            </a:r>
            <a:r>
              <a:rPr lang="en-US" altLang="zh-TW" sz="1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ja-JP" altLang="en-US" sz="1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聖若望・鮑思高是聖方濟・沙雷氏的忠實弟子嗎？</a:t>
            </a:r>
            <a:r>
              <a:rPr lang="en-US" altLang="zh-TW" sz="1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zh-TW" altLang="en-US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53299" y="1329891"/>
            <a:ext cx="6062921" cy="1042992"/>
            <a:chOff x="0" y="0"/>
            <a:chExt cx="8067146" cy="78224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圓角矩形 5"/>
            <p:cNvSpPr/>
            <p:nvPr/>
          </p:nvSpPr>
          <p:spPr>
            <a:xfrm>
              <a:off x="0" y="0"/>
              <a:ext cx="8064896" cy="782244"/>
            </a:xfrm>
            <a:prstGeom prst="roundRect">
              <a:avLst/>
            </a:prstGeom>
            <a:gradFill rotWithShape="1">
              <a:gsLst>
                <a:gs pos="0">
                  <a:srgbClr val="C32D2E">
                    <a:hueOff val="0"/>
                    <a:satOff val="0"/>
                    <a:lumOff val="0"/>
                    <a:alphaOff val="0"/>
                    <a:tint val="92000"/>
                    <a:satMod val="170000"/>
                  </a:srgbClr>
                </a:gs>
                <a:gs pos="15000">
                  <a:srgbClr val="C32D2E">
                    <a:hueOff val="0"/>
                    <a:satOff val="0"/>
                    <a:lumOff val="0"/>
                    <a:alphaOff val="0"/>
                    <a:tint val="92000"/>
                    <a:shade val="99000"/>
                    <a:satMod val="170000"/>
                  </a:srgbClr>
                </a:gs>
                <a:gs pos="62000">
                  <a:srgbClr val="C32D2E">
                    <a:hueOff val="0"/>
                    <a:satOff val="0"/>
                    <a:lumOff val="0"/>
                    <a:alphaOff val="0"/>
                    <a:tint val="96000"/>
                    <a:shade val="80000"/>
                    <a:satMod val="170000"/>
                  </a:srgbClr>
                </a:gs>
                <a:gs pos="97000">
                  <a:srgbClr val="C32D2E">
                    <a:hueOff val="0"/>
                    <a:satOff val="0"/>
                    <a:lumOff val="0"/>
                    <a:alphaOff val="0"/>
                    <a:tint val="98000"/>
                    <a:shade val="63000"/>
                    <a:satMod val="170000"/>
                  </a:srgbClr>
                </a:gs>
                <a:gs pos="100000">
                  <a:srgbClr val="C32D2E">
                    <a:hueOff val="0"/>
                    <a:satOff val="0"/>
                    <a:lumOff val="0"/>
                    <a:alphaOff val="0"/>
                    <a:shade val="62000"/>
                    <a:satMod val="17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prstMaterial="plastic">
              <a:bevelT w="127000" h="25400" prst="relaxedInset"/>
            </a:sp3d>
          </p:spPr>
        </p:sp>
        <p:sp>
          <p:nvSpPr>
            <p:cNvPr id="7" name="圓角矩形 4"/>
            <p:cNvSpPr/>
            <p:nvPr/>
          </p:nvSpPr>
          <p:spPr>
            <a:xfrm>
              <a:off x="78622" y="30658"/>
              <a:ext cx="7988524" cy="70587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zh-TW" altLang="en-US" sz="3200" dirty="0">
                  <a:solidFill>
                    <a:sysClr val="window" lastClr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800" dirty="0">
                  <a:solidFill>
                    <a:sysClr val="window" lastClr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深化認識天主教價值及沙雷氏神修</a:t>
              </a:r>
              <a:endParaRPr lang="zh-HK" altLang="en-US" sz="2800" dirty="0">
                <a:solidFill>
                  <a:sysClr val="window" lastClr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20844" y="4485117"/>
            <a:ext cx="8064896" cy="1042992"/>
            <a:chOff x="0" y="2724402"/>
            <a:chExt cx="8064896" cy="78224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圓角矩形 8"/>
            <p:cNvSpPr/>
            <p:nvPr/>
          </p:nvSpPr>
          <p:spPr>
            <a:xfrm>
              <a:off x="0" y="2724402"/>
              <a:ext cx="8064896" cy="782244"/>
            </a:xfrm>
            <a:prstGeom prst="roundRect">
              <a:avLst/>
            </a:prstGeom>
            <a:gradFill rotWithShape="1">
              <a:gsLst>
                <a:gs pos="0">
                  <a:srgbClr val="C32D2E">
                    <a:hueOff val="-16826439"/>
                    <a:satOff val="-8652"/>
                    <a:lumOff val="-3725"/>
                    <a:alphaOff val="0"/>
                    <a:tint val="92000"/>
                    <a:satMod val="170000"/>
                  </a:srgbClr>
                </a:gs>
                <a:gs pos="15000">
                  <a:srgbClr val="C32D2E">
                    <a:hueOff val="-16826439"/>
                    <a:satOff val="-8652"/>
                    <a:lumOff val="-3725"/>
                    <a:alphaOff val="0"/>
                    <a:tint val="92000"/>
                    <a:shade val="99000"/>
                    <a:satMod val="170000"/>
                  </a:srgbClr>
                </a:gs>
                <a:gs pos="62000">
                  <a:srgbClr val="C32D2E">
                    <a:hueOff val="-16826439"/>
                    <a:satOff val="-8652"/>
                    <a:lumOff val="-3725"/>
                    <a:alphaOff val="0"/>
                    <a:tint val="96000"/>
                    <a:shade val="80000"/>
                    <a:satMod val="170000"/>
                  </a:srgbClr>
                </a:gs>
                <a:gs pos="97000">
                  <a:srgbClr val="C32D2E">
                    <a:hueOff val="-16826439"/>
                    <a:satOff val="-8652"/>
                    <a:lumOff val="-3725"/>
                    <a:alphaOff val="0"/>
                    <a:tint val="98000"/>
                    <a:shade val="63000"/>
                    <a:satMod val="170000"/>
                  </a:srgbClr>
                </a:gs>
                <a:gs pos="100000">
                  <a:srgbClr val="C32D2E">
                    <a:hueOff val="-16826439"/>
                    <a:satOff val="-8652"/>
                    <a:lumOff val="-3725"/>
                    <a:alphaOff val="0"/>
                    <a:shade val="62000"/>
                    <a:satMod val="17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prstMaterial="plastic">
              <a:bevelT w="127000" h="25400" prst="relaxedInset"/>
            </a:sp3d>
          </p:spPr>
        </p:sp>
        <p:sp>
          <p:nvSpPr>
            <p:cNvPr id="10" name="圓角矩形 4"/>
            <p:cNvSpPr/>
            <p:nvPr/>
          </p:nvSpPr>
          <p:spPr>
            <a:xfrm>
              <a:off x="38186" y="2762588"/>
              <a:ext cx="7988524" cy="70587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lang="zh-TW" altLang="en-US" sz="3200" dirty="0">
                  <a:solidFill>
                    <a:sysClr val="window" lastClr="FFFFFF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zh-TW" altLang="en-US" sz="2800" dirty="0">
                  <a:solidFill>
                    <a:sysClr val="window" lastClr="FFFFFF"/>
                  </a:solidFill>
                  <a:latin typeface="標楷體" pitchFamily="65" charset="-120"/>
                  <a:ea typeface="標楷體" pitchFamily="65" charset="-120"/>
                </a:rPr>
                <a:t>鞏固團體，照顧後疫情中青年的物質及精神需要</a:t>
              </a:r>
              <a:endParaRPr lang="zh-HK" altLang="en-US" sz="3200" dirty="0">
                <a:solidFill>
                  <a:sysClr val="window" lastClr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1043613" y="5541238"/>
            <a:ext cx="7403947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開放團體，加強不同持份者的協作，特別是家長</a:t>
            </a:r>
            <a:endParaRPr lang="en-US" altLang="zh-TW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營造關愛及喜樂的氛圍</a:t>
            </a:r>
          </a:p>
        </p:txBody>
      </p:sp>
      <p:pic>
        <p:nvPicPr>
          <p:cNvPr id="15" name="Picture 2" descr="http://www.sdb.org.hk/sym/main/backup/pastoral_meeting/1920_1stPM/photos_HKG/content/images/large/DSC_8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79312"/>
            <a:ext cx="1800200" cy="1200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77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955447" y="68627"/>
            <a:ext cx="7467600" cy="64928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</a:pPr>
            <a:r>
              <a:rPr lang="zh-TW" altLang="zh-TW" sz="3600" dirty="0">
                <a:solidFill>
                  <a:srgbClr val="FFFF00"/>
                </a:solidFill>
                <a:latin typeface="華康雅宋體" pitchFamily="49" charset="-120"/>
                <a:ea typeface="華康雅宋體" pitchFamily="49" charset="-120"/>
              </a:rPr>
              <a:t>具體牧民行動</a:t>
            </a:r>
            <a:r>
              <a:rPr lang="en-US" altLang="zh-TW" sz="3600" dirty="0">
                <a:solidFill>
                  <a:srgbClr val="FFFF00"/>
                </a:solidFill>
                <a:latin typeface="華康雅宋體" pitchFamily="49" charset="-120"/>
                <a:ea typeface="華康雅宋體" pitchFamily="49" charset="-120"/>
              </a:rPr>
              <a:t> — </a:t>
            </a:r>
            <a:r>
              <a:rPr lang="zh-HK" altLang="en-US" sz="3600" dirty="0">
                <a:solidFill>
                  <a:srgbClr val="FFFF00"/>
                </a:solidFill>
                <a:latin typeface="華康雅宋體" pitchFamily="49" charset="-120"/>
                <a:ea typeface="華康雅宋體" pitchFamily="49" charset="-120"/>
              </a:rPr>
              <a:t>為青年成長</a:t>
            </a:r>
            <a:endParaRPr lang="zh-TW" altLang="en-US" sz="3600" dirty="0">
              <a:solidFill>
                <a:srgbClr val="FFFF00"/>
              </a:solidFill>
              <a:latin typeface="華康雅宋體" pitchFamily="49" charset="-120"/>
              <a:ea typeface="華康雅宋體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49997" y="1892834"/>
            <a:ext cx="7691979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推動「愛：在喜樂中善盡本份」</a:t>
            </a:r>
            <a:endParaRPr lang="en-US" altLang="zh-TW" sz="20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善用聚會</a:t>
            </a:r>
            <a:r>
              <a:rPr lang="en-US" altLang="zh-TW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課堂介紹天主教教育五個核心價值及沙雷氏神修</a:t>
            </a:r>
            <a:endParaRPr lang="en-US" altLang="zh-TW" sz="20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ja-JP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推動閱讀</a:t>
            </a:r>
            <a:r>
              <a:rPr lang="en-US" altLang="ja-JP" sz="1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ja-JP" altLang="en-US" sz="1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聖若望・鮑思高是聖方濟・沙雷氏的忠實弟子嗎？</a:t>
            </a:r>
            <a:r>
              <a:rPr lang="en-US" altLang="ja-JP" sz="1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en-US" altLang="ja-JP" sz="20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加強小組聖言誦讀及教理講授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46399" y="836712"/>
            <a:ext cx="8067146" cy="1042992"/>
            <a:chOff x="0" y="0"/>
            <a:chExt cx="8067146" cy="782244"/>
          </a:xfrm>
          <a:solidFill>
            <a:srgbClr val="FF00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圓角矩形 5"/>
            <p:cNvSpPr/>
            <p:nvPr/>
          </p:nvSpPr>
          <p:spPr>
            <a:xfrm>
              <a:off x="0" y="0"/>
              <a:ext cx="8064896" cy="782244"/>
            </a:xfrm>
            <a:prstGeom prst="roundRect">
              <a:avLst/>
            </a:prstGeom>
            <a:grpFill/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prstMaterial="plastic">
              <a:bevelT w="127000" h="25400" prst="relaxedInset"/>
            </a:sp3d>
          </p:spPr>
        </p:sp>
        <p:sp>
          <p:nvSpPr>
            <p:cNvPr id="7" name="圓角矩形 4"/>
            <p:cNvSpPr/>
            <p:nvPr/>
          </p:nvSpPr>
          <p:spPr>
            <a:xfrm>
              <a:off x="78622" y="30658"/>
              <a:ext cx="7988524" cy="705872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zh-TW" altLang="en-US" sz="3200" dirty="0">
                  <a:solidFill>
                    <a:sysClr val="window" lastClr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800" dirty="0">
                  <a:solidFill>
                    <a:sysClr val="window" lastClr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深化認識天主教價值及沙雷氏神修</a:t>
              </a:r>
              <a:endParaRPr lang="zh-HK" altLang="en-US" sz="2800" dirty="0">
                <a:solidFill>
                  <a:sysClr val="window" lastClr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20844" y="3813043"/>
            <a:ext cx="8064896" cy="1042992"/>
            <a:chOff x="0" y="2724402"/>
            <a:chExt cx="8064896" cy="782244"/>
          </a:xfr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圓角矩形 8"/>
            <p:cNvSpPr/>
            <p:nvPr/>
          </p:nvSpPr>
          <p:spPr>
            <a:xfrm>
              <a:off x="0" y="2724402"/>
              <a:ext cx="8064896" cy="782244"/>
            </a:xfrm>
            <a:prstGeom prst="roundRect">
              <a:avLst/>
            </a:prstGeom>
            <a:grpFill/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prstMaterial="plastic">
              <a:bevelT w="127000" h="25400" prst="relaxedInset"/>
            </a:sp3d>
          </p:spPr>
        </p:sp>
        <p:sp>
          <p:nvSpPr>
            <p:cNvPr id="10" name="圓角矩形 4"/>
            <p:cNvSpPr/>
            <p:nvPr/>
          </p:nvSpPr>
          <p:spPr>
            <a:xfrm>
              <a:off x="38186" y="2762588"/>
              <a:ext cx="7988524" cy="705872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zh-TW" altLang="en-US" sz="3200" dirty="0">
                  <a:solidFill>
                    <a:sysClr val="window" lastClr="FFFFFF"/>
                  </a:solidFill>
                  <a:latin typeface="標楷體" pitchFamily="65" charset="-120"/>
                  <a:ea typeface="標楷體" pitchFamily="65" charset="-120"/>
                </a:rPr>
                <a:t> 照顧後疫情中青年的物質及精神需要</a:t>
              </a:r>
              <a:endParaRPr lang="zh-HK" altLang="en-US" sz="3600" dirty="0">
                <a:solidFill>
                  <a:sysClr val="window" lastClr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755581" y="4869164"/>
            <a:ext cx="7691979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促進精神健康，關顧單親及貧窮家庭的青年</a:t>
            </a:r>
            <a:endParaRPr lang="en-US" altLang="zh-TW" sz="20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強化慈青善會小組，建立友誼，互助去善盡本份</a:t>
            </a: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推動青年組織愛德服務</a:t>
            </a:r>
          </a:p>
          <a:p>
            <a:pPr marL="342900" indent="-3429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促進教友青年對堂區的歸屬感</a:t>
            </a:r>
          </a:p>
        </p:txBody>
      </p:sp>
      <p:pic>
        <p:nvPicPr>
          <p:cNvPr id="12" name="Picture 2" descr="http://www.sdb.org.hk/sym/main/actives/exchange_day/19-20/photos/content/images/large/IMG_92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5" b="9107"/>
          <a:stretch/>
        </p:blipFill>
        <p:spPr bwMode="auto">
          <a:xfrm>
            <a:off x="6660237" y="4839265"/>
            <a:ext cx="2316613" cy="1566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56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6176" y="4306391"/>
            <a:ext cx="2644417" cy="1055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吳多祿神父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0" b="20035"/>
          <a:stretch/>
        </p:blipFill>
        <p:spPr bwMode="auto">
          <a:xfrm>
            <a:off x="6300192" y="1220064"/>
            <a:ext cx="1904999" cy="2696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95536" y="5373216"/>
            <a:ext cx="5112568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聖方濟沙雷氏對虔敬的神修</a:t>
            </a:r>
            <a:endParaRPr lang="zh-HK" altLang="en-US" sz="3200" dirty="0">
              <a:solidFill>
                <a:srgbClr val="7030A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5191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7834"/>
            <a:ext cx="4560788" cy="3199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0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6176" y="4306391"/>
            <a:ext cx="2644417" cy="1055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何家輝博士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1783" y="5157192"/>
            <a:ext cx="5570377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學生精神健康	及</a:t>
            </a:r>
          </a:p>
          <a:p>
            <a:r>
              <a:rPr lang="zh-TW" altLang="en-US" sz="32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如何照顧學生身心靈上的需要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3" y="1844824"/>
            <a:ext cx="5112568" cy="2875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t="16291" r="34267" b="20520"/>
          <a:stretch/>
        </p:blipFill>
        <p:spPr bwMode="auto">
          <a:xfrm>
            <a:off x="6338207" y="1268760"/>
            <a:ext cx="2253058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in template">
  <a:themeElements>
    <a:clrScheme name="Custom 347">
      <a:dk1>
        <a:srgbClr val="5F5958"/>
      </a:dk1>
      <a:lt1>
        <a:srgbClr val="FFFFFF"/>
      </a:lt1>
      <a:dk2>
        <a:srgbClr val="302A2A"/>
      </a:dk2>
      <a:lt2>
        <a:srgbClr val="CCCCCC"/>
      </a:lt2>
      <a:accent1>
        <a:srgbClr val="C96951"/>
      </a:accent1>
      <a:accent2>
        <a:srgbClr val="E39174"/>
      </a:accent2>
      <a:accent3>
        <a:srgbClr val="60919C"/>
      </a:accent3>
      <a:accent4>
        <a:srgbClr val="8DB4BD"/>
      </a:accent4>
      <a:accent5>
        <a:srgbClr val="BD8763"/>
      </a:accent5>
      <a:accent6>
        <a:srgbClr val="E6BC9E"/>
      </a:accent6>
      <a:hlink>
        <a:srgbClr val="5F595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7828</TotalTime>
  <Words>570</Words>
  <Application>Microsoft Office PowerPoint</Application>
  <PresentationFormat>如螢幕大小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旅程</vt:lpstr>
      <vt:lpstr>Corin template</vt:lpstr>
      <vt:lpstr>22-23第一次牧民常會 10月22日</vt:lpstr>
      <vt:lpstr>PowerPoint 簡報</vt:lpstr>
      <vt:lpstr>PowerPoint 簡報</vt:lpstr>
      <vt:lpstr>PowerPoint 簡報</vt:lpstr>
      <vt:lpstr>22-23年度牧民主題</vt:lpstr>
      <vt:lpstr>PowerPoint 簡報</vt:lpstr>
      <vt:lpstr>PowerPoint 簡報</vt:lpstr>
      <vt:lpstr>吳多祿神父</vt:lpstr>
      <vt:lpstr>何家輝博士</vt:lpstr>
      <vt:lpstr>22-23第一次牧民常會 10月22日</vt:lpstr>
      <vt:lpstr>在教育牧民團體中如何推動關注精神健康</vt:lpstr>
      <vt:lpstr>慈青資訊(老師)</vt:lpstr>
      <vt:lpstr>慈青資訊(老師)</vt:lpstr>
      <vt:lpstr>PowerPoint 簡報</vt:lpstr>
      <vt:lpstr>PowerPoint 簡報</vt:lpstr>
      <vt:lpstr>22-23第一次牧民常會 10月22日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AhChoi</dc:creator>
  <cp:lastModifiedBy>USER</cp:lastModifiedBy>
  <cp:revision>249</cp:revision>
  <dcterms:modified xsi:type="dcterms:W3CDTF">2022-10-22T04:38:29Z</dcterms:modified>
</cp:coreProperties>
</file>