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41" r:id="rId2"/>
    <p:sldId id="258" r:id="rId3"/>
    <p:sldId id="259" r:id="rId4"/>
    <p:sldId id="260" r:id="rId5"/>
    <p:sldId id="343" r:id="rId6"/>
    <p:sldId id="344" r:id="rId7"/>
    <p:sldId id="342" r:id="rId8"/>
    <p:sldId id="257" r:id="rId9"/>
    <p:sldId id="345" r:id="rId10"/>
    <p:sldId id="346" r:id="rId11"/>
    <p:sldId id="362" r:id="rId12"/>
    <p:sldId id="396" r:id="rId13"/>
    <p:sldId id="397" r:id="rId14"/>
    <p:sldId id="398" r:id="rId15"/>
    <p:sldId id="296" r:id="rId16"/>
    <p:sldId id="348" r:id="rId17"/>
    <p:sldId id="347" r:id="rId18"/>
  </p:sldIdLst>
  <p:sldSz cx="9144000" cy="5143500" type="screen16x9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F9966"/>
    <a:srgbClr val="FF9933"/>
    <a:srgbClr val="FDEFE9"/>
    <a:srgbClr val="D60093"/>
    <a:srgbClr val="FF99FF"/>
    <a:srgbClr val="FFCC9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0179" autoAdjust="0"/>
  </p:normalViewPr>
  <p:slideViewPr>
    <p:cSldViewPr>
      <p:cViewPr>
        <p:scale>
          <a:sx n="110" d="100"/>
          <a:sy n="110" d="100"/>
        </p:scale>
        <p:origin x="-1136" y="-26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570BF-6724-4850-8A56-367DB717A62F}" type="datetimeFigureOut">
              <a:rPr lang="zh-HK" altLang="en-US" smtClean="0"/>
              <a:t>12/10/2024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AAA20-E9C7-4259-A39F-2C1C8422359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9859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85800" y="1991825"/>
            <a:ext cx="6165600" cy="1159800"/>
          </a:xfrm>
          <a:prstGeom prst="rect">
            <a:avLst/>
          </a:prstGeom>
          <a:effectLst>
            <a:outerShdw blurRad="14288" dist="28575" dir="7560000" algn="bl" rotWithShape="0">
              <a:srgbClr val="351C75">
                <a:alpha val="23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023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· Shadow 3">
  <p:cSld name="Blank · Shadow 3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4297650" y="4417099"/>
            <a:ext cx="548700" cy="72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755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14136"/>
            </a:avLst>
          </a:prstGeom>
          <a:solidFill>
            <a:srgbClr val="251F38">
              <a:alpha val="24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 txBox="1">
            <a:spLocks noGrp="1"/>
          </p:cNvSpPr>
          <p:nvPr>
            <p:ph type="sldNum" idx="12"/>
          </p:nvPr>
        </p:nvSpPr>
        <p:spPr>
          <a:xfrm>
            <a:off x="4297650" y="4417099"/>
            <a:ext cx="548700" cy="72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08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2C0478-68E4-4E2C-8438-D74225718448}" type="datetimeFigureOut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2024/10/12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3581400" y="57150"/>
            <a:ext cx="2895600" cy="216694"/>
          </a:xfrm>
        </p:spPr>
        <p:txBody>
          <a:bodyPr/>
          <a:lstStyle/>
          <a:p>
            <a:pPr>
              <a:defRPr/>
            </a:pPr>
            <a:endParaRPr lang="en-US" altLang="zh-TW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pPr>
              <a:defRPr/>
            </a:pPr>
            <a:fld id="{4A4F85BA-6051-4C4E-8570-B0EA1407C5EF}" type="slidenum">
              <a:rPr lang="zh-TW" alt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123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685800" y="1735750"/>
            <a:ext cx="5563500" cy="1159800"/>
          </a:xfrm>
          <a:prstGeom prst="rect">
            <a:avLst/>
          </a:prstGeom>
          <a:effectLst>
            <a:outerShdw blurRad="14288" dist="28575" dir="7560000" algn="bl" rotWithShape="0">
              <a:srgbClr val="351C75">
                <a:alpha val="24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685800" y="2992454"/>
            <a:ext cx="55635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125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885450" y="1628400"/>
            <a:ext cx="5373000" cy="819900"/>
          </a:xfrm>
          <a:prstGeom prst="rect">
            <a:avLst/>
          </a:prstGeom>
          <a:effectLst>
            <a:outerShdw blurRad="14288" dist="28575" dir="7560000" algn="bl" rotWithShape="0">
              <a:srgbClr val="351C75">
                <a:alpha val="22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Char char="⋄"/>
              <a:defRPr sz="3000" i="1">
                <a:solidFill>
                  <a:schemeClr val="lt1"/>
                </a:solidFill>
              </a:defRPr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⋄"/>
              <a:defRPr sz="3000" i="1">
                <a:solidFill>
                  <a:schemeClr val="lt1"/>
                </a:solidFill>
              </a:defRPr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⋄"/>
              <a:defRPr sz="3000" i="1">
                <a:solidFill>
                  <a:schemeClr val="lt1"/>
                </a:solidFill>
              </a:defRPr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⋄"/>
              <a:defRPr sz="3000" i="1">
                <a:solidFill>
                  <a:schemeClr val="lt1"/>
                </a:solidFill>
              </a:defRPr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⋄"/>
              <a:defRPr sz="3000" i="1">
                <a:solidFill>
                  <a:schemeClr val="lt1"/>
                </a:solidFill>
              </a:defRPr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 i="1">
                <a:solidFill>
                  <a:schemeClr val="lt1"/>
                </a:solidFill>
              </a:defRPr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 i="1">
                <a:solidFill>
                  <a:schemeClr val="lt1"/>
                </a:solidFill>
              </a:defRPr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 i="1">
                <a:solidFill>
                  <a:schemeClr val="lt1"/>
                </a:solidFill>
              </a:defRPr>
            </a:lvl8pPr>
            <a:lvl9pPr marL="4114800" lvl="8" indent="-4191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 i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3593400" y="476569"/>
            <a:ext cx="1957200" cy="653700"/>
          </a:xfrm>
          <a:prstGeom prst="rect">
            <a:avLst/>
          </a:prstGeom>
          <a:noFill/>
          <a:ln>
            <a:noFill/>
          </a:ln>
          <a:effectLst>
            <a:outerShdw blurRad="14288" dist="28575" dir="7500000" algn="bl" rotWithShape="0">
              <a:srgbClr val="351C75">
                <a:alpha val="28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9600" b="1" kern="0">
                <a:solidFill>
                  <a:srgbClr val="FFFFFF"/>
                </a:solidFill>
                <a:cs typeface="Arial"/>
                <a:sym typeface="Arial"/>
              </a:rPr>
              <a:t>“</a:t>
            </a:r>
            <a:endParaRPr sz="9600" b="1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4297650" y="4417099"/>
            <a:ext cx="548700" cy="72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182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092425" y="1058825"/>
            <a:ext cx="6959100" cy="337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1092425" y="1617517"/>
            <a:ext cx="6959100" cy="237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⋄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⋄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⋄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⋄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⋄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4297650" y="4417099"/>
            <a:ext cx="548700" cy="72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26" name="Google Shape;26;p5"/>
          <p:cNvSpPr/>
          <p:nvPr/>
        </p:nvSpPr>
        <p:spPr>
          <a:xfrm>
            <a:off x="1092425" y="1530025"/>
            <a:ext cx="296700" cy="37200"/>
          </a:xfrm>
          <a:prstGeom prst="rect">
            <a:avLst/>
          </a:prstGeom>
          <a:solidFill>
            <a:srgbClr val="5F5958">
              <a:alpha val="19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0238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1092425" y="1058825"/>
            <a:ext cx="6959100" cy="337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1092425" y="1617525"/>
            <a:ext cx="2144400" cy="244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⋄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2"/>
          </p:nvPr>
        </p:nvSpPr>
        <p:spPr>
          <a:xfrm>
            <a:off x="3499776" y="1617525"/>
            <a:ext cx="2144400" cy="244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⋄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3"/>
          </p:nvPr>
        </p:nvSpPr>
        <p:spPr>
          <a:xfrm>
            <a:off x="5907127" y="1617525"/>
            <a:ext cx="2144400" cy="244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⋄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4297650" y="4417099"/>
            <a:ext cx="548700" cy="72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41" name="Google Shape;41;p7"/>
          <p:cNvSpPr/>
          <p:nvPr/>
        </p:nvSpPr>
        <p:spPr>
          <a:xfrm>
            <a:off x="1092425" y="1530025"/>
            <a:ext cx="296700" cy="37200"/>
          </a:xfrm>
          <a:prstGeom prst="rect">
            <a:avLst/>
          </a:prstGeom>
          <a:solidFill>
            <a:srgbClr val="5F5958">
              <a:alpha val="19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8967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1092425" y="1058825"/>
            <a:ext cx="6959100" cy="337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4297650" y="4417099"/>
            <a:ext cx="548700" cy="72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46" name="Google Shape;46;p8"/>
          <p:cNvSpPr/>
          <p:nvPr/>
        </p:nvSpPr>
        <p:spPr>
          <a:xfrm>
            <a:off x="1092425" y="1530025"/>
            <a:ext cx="296700" cy="37200"/>
          </a:xfrm>
          <a:prstGeom prst="rect">
            <a:avLst/>
          </a:prstGeom>
          <a:solidFill>
            <a:srgbClr val="5F5958">
              <a:alpha val="19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1157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964800" y="4011800"/>
            <a:ext cx="7214400" cy="27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200"/>
              <a:buNone/>
              <a:defRPr sz="1200"/>
            </a:lvl1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ldNum" idx="12"/>
          </p:nvPr>
        </p:nvSpPr>
        <p:spPr>
          <a:xfrm>
            <a:off x="4297650" y="4417099"/>
            <a:ext cx="548700" cy="72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51" name="Google Shape;51;p9"/>
          <p:cNvSpPr/>
          <p:nvPr/>
        </p:nvSpPr>
        <p:spPr>
          <a:xfrm>
            <a:off x="4423650" y="3893475"/>
            <a:ext cx="296700" cy="37200"/>
          </a:xfrm>
          <a:prstGeom prst="rect">
            <a:avLst/>
          </a:prstGeom>
          <a:solidFill>
            <a:srgbClr val="5F5958">
              <a:alpha val="19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5772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· Shadow 1" type="blank">
  <p:cSld name="Blank · Shadow 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4297650" y="4417099"/>
            <a:ext cx="548700" cy="72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934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· Shadow 2">
  <p:cSld name="Blank · Shadow 2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4297650" y="4417099"/>
            <a:ext cx="548700" cy="72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38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</a:schemeClr>
            </a:gs>
            <a:gs pos="41000">
              <a:schemeClr val="tx1">
                <a:lumMod val="75000"/>
              </a:schemeClr>
            </a:gs>
            <a:gs pos="100000">
              <a:schemeClr val="accent2"/>
            </a:gs>
          </a:gsLst>
          <a:lin ang="18900044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92425" y="1058825"/>
            <a:ext cx="69591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92425" y="1617517"/>
            <a:ext cx="6959100" cy="23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layfair Display"/>
              <a:buChar char="⋄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layfair Display"/>
              <a:buChar char="⋄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layfair Display"/>
              <a:buChar char="⋄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layfair Display"/>
              <a:buChar char="⋄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layfair Display"/>
              <a:buChar char="⋄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■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■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417099"/>
            <a:ext cx="548700" cy="7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buNone/>
              <a:defRPr sz="1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buNone/>
              <a:defRPr sz="1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buNone/>
              <a:defRPr sz="1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buNone/>
              <a:defRPr sz="1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buNone/>
              <a:defRPr sz="1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buNone/>
              <a:defRPr sz="1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buNone/>
              <a:defRPr sz="1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buNone/>
              <a:defRPr sz="1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723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sdbei.no-ip.org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hyperlink" Target="file:///C:\Users\fujitsu\OneDrive\&#26700;&#38754;\24-25&#29287;&#27665;&#24120;&#26371;01\This%20is%20My%20Father's%20World.mp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hyperlink" Target="file:///C:\Users\fujitsu\OneDrive\&#26700;&#38754;\24-25&#29287;&#27665;&#24120;&#26371;01\This%20is%20My%20Father's%20World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.jpeg"/><Relationship Id="rId5" Type="http://schemas.microsoft.com/office/2007/relationships/hdphoto" Target="../media/hdphoto2.wdp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</a:schemeClr>
            </a:gs>
            <a:gs pos="41000">
              <a:schemeClr val="tx1">
                <a:lumMod val="75000"/>
              </a:schemeClr>
            </a:gs>
            <a:gs pos="100000">
              <a:schemeClr val="accent2"/>
            </a:gs>
          </a:gsLst>
          <a:lin ang="18900044" scaled="0"/>
          <a:tileRect/>
        </a:gra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1475656" y="123478"/>
            <a:ext cx="6185280" cy="64807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2880" algn="ctr">
              <a:defRPr/>
            </a:pPr>
            <a:r>
              <a:rPr lang="en-US" altLang="zh-HK" sz="3600" kern="0" dirty="0">
                <a:solidFill>
                  <a:srgbClr val="002060"/>
                </a:solidFill>
                <a:latin typeface="華康龍門石碑" panose="03000709000000000000" pitchFamily="65" charset="-120"/>
                <a:ea typeface="華康龍門石碑" panose="03000709000000000000" pitchFamily="65" charset="-120"/>
              </a:rPr>
              <a:t>24</a:t>
            </a:r>
            <a:r>
              <a:rPr lang="en-US" altLang="zh-TW" sz="3600" kern="0" dirty="0">
                <a:solidFill>
                  <a:srgbClr val="002060"/>
                </a:solidFill>
                <a:latin typeface="華康龍門石碑" panose="03000709000000000000" pitchFamily="65" charset="-120"/>
                <a:ea typeface="華康龍門石碑" panose="03000709000000000000" pitchFamily="65" charset="-120"/>
              </a:rPr>
              <a:t>-25</a:t>
            </a:r>
            <a:r>
              <a:rPr lang="zh-TW" altLang="en-US" sz="3600" kern="0" dirty="0">
                <a:solidFill>
                  <a:srgbClr val="002060"/>
                </a:solidFill>
                <a:latin typeface="華康龍門石碑" panose="03000709000000000000" pitchFamily="65" charset="-120"/>
                <a:ea typeface="華康龍門石碑" panose="03000709000000000000" pitchFamily="65" charset="-120"/>
              </a:rPr>
              <a:t>第一次牧民常會</a:t>
            </a:r>
            <a:endParaRPr lang="zh-HK" altLang="en-US" sz="3600" kern="0" dirty="0">
              <a:solidFill>
                <a:srgbClr val="002060"/>
              </a:solidFill>
              <a:latin typeface="華康龍門石碑" panose="03000709000000000000" pitchFamily="65" charset="-120"/>
              <a:ea typeface="華康龍門石碑" panose="03000709000000000000" pitchFamily="65" charset="-120"/>
            </a:endParaRPr>
          </a:p>
        </p:txBody>
      </p:sp>
      <p:sp>
        <p:nvSpPr>
          <p:cNvPr id="4" name="AutoShape 6" descr="Strenna heart CH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>
              <a:solidFill>
                <a:srgbClr val="00B050"/>
              </a:solidFill>
            </a:endParaRPr>
          </a:p>
        </p:txBody>
      </p:sp>
      <p:pic>
        <p:nvPicPr>
          <p:cNvPr id="1026" name="Picture 2" descr="D:\Documents\My Documents\SDB&amp;FMA\慈幼會全會資料\總會長贈言及信件\2024Strenna\PHOTO-2024-05-02-12-49-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915566"/>
            <a:ext cx="8512497" cy="4101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996961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5143501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755576" y="411510"/>
            <a:ext cx="7704856" cy="4248472"/>
          </a:xfrm>
          <a:prstGeom prst="rect">
            <a:avLst/>
          </a:prstGeom>
          <a:solidFill>
            <a:srgbClr val="FFFFFF">
              <a:alpha val="69804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defRPr/>
            </a:pPr>
            <a:r>
              <a:rPr lang="zh-TW" altLang="en-US" sz="3600" dirty="0">
                <a:solidFill>
                  <a:srgbClr val="C00000"/>
                </a:solidFill>
                <a:effectLst/>
                <a:latin typeface="文鼎中特圓" pitchFamily="49" charset="-120"/>
                <a:ea typeface="文鼎中特黑" panose="02010609010101010101" pitchFamily="49" charset="-120"/>
              </a:rPr>
              <a:t>  小組分享：</a:t>
            </a:r>
          </a:p>
          <a:p>
            <a:pPr>
              <a:defRPr/>
            </a:pPr>
            <a:r>
              <a:rPr lang="zh-TW" altLang="en-US" sz="3600" dirty="0">
                <a:solidFill>
                  <a:srgbClr val="C00000"/>
                </a:solidFill>
                <a:effectLst/>
                <a:latin typeface="文鼎中特圓" pitchFamily="49" charset="-120"/>
                <a:ea typeface="文鼎中特黑" panose="02010609010101010101" pitchFamily="49" charset="-120"/>
              </a:rPr>
              <a:t>  中學、小學、校長、    </a:t>
            </a:r>
          </a:p>
          <a:p>
            <a:pPr>
              <a:defRPr/>
            </a:pPr>
            <a:r>
              <a:rPr lang="zh-TW" altLang="en-US" sz="3600" dirty="0">
                <a:solidFill>
                  <a:srgbClr val="C00000"/>
                </a:solidFill>
                <a:effectLst/>
                <a:latin typeface="文鼎中特圓" pitchFamily="49" charset="-120"/>
                <a:ea typeface="文鼎中特黑" panose="02010609010101010101" pitchFamily="49" charset="-120"/>
              </a:rPr>
              <a:t>  堂區、青年中心</a:t>
            </a:r>
          </a:p>
          <a:p>
            <a:pPr>
              <a:defRPr/>
            </a:pPr>
            <a:endParaRPr lang="zh-TW" altLang="en-US" sz="3600" dirty="0">
              <a:solidFill>
                <a:srgbClr val="C00000"/>
              </a:solidFill>
              <a:effectLst/>
              <a:latin typeface="文鼎中特圓" pitchFamily="49" charset="-120"/>
              <a:ea typeface="文鼎中特黑" panose="02010609010101010101" pitchFamily="49" charset="-120"/>
            </a:endParaRPr>
          </a:p>
          <a:p>
            <a:pPr>
              <a:defRPr/>
            </a:pPr>
            <a:r>
              <a:rPr lang="zh-TW" altLang="en-US" sz="3600">
                <a:solidFill>
                  <a:srgbClr val="C00000"/>
                </a:solidFill>
                <a:effectLst/>
                <a:latin typeface="文鼎中特圓" pitchFamily="49" charset="-120"/>
                <a:ea typeface="文鼎中特黑" panose="02010609010101010101" pitchFamily="49" charset="-120"/>
              </a:rPr>
              <a:t>  </a:t>
            </a:r>
            <a:endParaRPr lang="zh-TW" altLang="en-US" sz="3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文鼎中特黑" panose="02010609010101010101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28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t="-1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標題 1"/>
          <p:cNvSpPr>
            <a:spLocks noGrp="1"/>
          </p:cNvSpPr>
          <p:nvPr>
            <p:ph type="title"/>
          </p:nvPr>
        </p:nvSpPr>
        <p:spPr>
          <a:xfrm>
            <a:off x="107504" y="123478"/>
            <a:ext cx="5623560" cy="63758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zh-TW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慈青資訊</a:t>
            </a:r>
            <a:r>
              <a:rPr lang="en-US" altLang="zh-TW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r>
              <a:rPr lang="en-US" altLang="zh-TW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3907" name="內容版面配置區 2"/>
          <p:cNvSpPr>
            <a:spLocks noGrp="1"/>
          </p:cNvSpPr>
          <p:nvPr>
            <p:ph idx="1"/>
          </p:nvPr>
        </p:nvSpPr>
        <p:spPr>
          <a:xfrm>
            <a:off x="-20304" y="987574"/>
            <a:ext cx="8640960" cy="3672408"/>
          </a:xfrm>
        </p:spPr>
        <p:txBody>
          <a:bodyPr rtlCol="0">
            <a:no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TW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01/11/2024 </a:t>
            </a:r>
            <a:r>
              <a:rPr lang="zh-TW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牧民助理工作坊</a:t>
            </a:r>
            <a:r>
              <a:rPr lang="en-US" altLang="zh-TW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上午</a:t>
            </a:r>
            <a:r>
              <a:rPr lang="en-US" altLang="zh-TW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)@</a:t>
            </a:r>
            <a:r>
              <a:rPr lang="zh-TW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寶血田園</a:t>
            </a:r>
            <a:endParaRPr lang="en-US" altLang="zh-TW" sz="32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TW" sz="32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22/11/2024 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宗教教育主任會議</a:t>
            </a:r>
            <a:r>
              <a:rPr lang="en-US" altLang="zh-TW" sz="32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上午</a:t>
            </a:r>
            <a:r>
              <a:rPr lang="en-US" altLang="zh-TW" sz="32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)@ 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聖母樓</a:t>
            </a:r>
            <a:endParaRPr lang="en-US" altLang="zh-TW" sz="3200" b="1" dirty="0">
              <a:solidFill>
                <a:srgbClr val="7030A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TW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22/11/2024 </a:t>
            </a:r>
            <a:r>
              <a:rPr lang="zh-TW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聖召推行人會議</a:t>
            </a:r>
            <a:r>
              <a:rPr lang="en-US" altLang="zh-TW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(</a:t>
            </a:r>
            <a:r>
              <a:rPr lang="zh-TW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下午</a:t>
            </a:r>
            <a:r>
              <a:rPr lang="en-US" altLang="zh-TW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)@ </a:t>
            </a:r>
            <a:r>
              <a:rPr lang="zh-TW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聖母樓</a:t>
            </a:r>
            <a:endParaRPr lang="en-US" altLang="zh-TW" sz="32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TW" sz="32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18/01/2025 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第二次牧民常會</a:t>
            </a:r>
            <a:r>
              <a:rPr lang="en-US" altLang="zh-TW" sz="32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@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聖母樓</a:t>
            </a:r>
            <a:endParaRPr lang="en-US" altLang="zh-TW" sz="3200" b="1" dirty="0">
              <a:solidFill>
                <a:srgbClr val="7030A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EDC6A7F-24E3-5BC5-D1C9-474321B33D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19" b="80274" l="10000" r="90000"/>
                    </a14:imgEffect>
                  </a14:imgLayer>
                </a14:imgProps>
              </a:ext>
            </a:extLst>
          </a:blip>
          <a:srcRect b="10807"/>
          <a:stretch/>
        </p:blipFill>
        <p:spPr>
          <a:xfrm rot="966444">
            <a:off x="7313517" y="3039729"/>
            <a:ext cx="1947198" cy="1870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1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標題 1"/>
          <p:cNvSpPr>
            <a:spLocks noGrp="1"/>
          </p:cNvSpPr>
          <p:nvPr>
            <p:ph type="title"/>
          </p:nvPr>
        </p:nvSpPr>
        <p:spPr>
          <a:xfrm>
            <a:off x="107504" y="123478"/>
            <a:ext cx="5623560" cy="63758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zh-TW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慈青資訊</a:t>
            </a:r>
            <a:r>
              <a:rPr lang="en-US" altLang="zh-TW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r>
              <a:rPr lang="en-US" altLang="zh-TW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3907" name="內容版面配置區 2"/>
          <p:cNvSpPr>
            <a:spLocks noGrp="1"/>
          </p:cNvSpPr>
          <p:nvPr>
            <p:ph idx="1"/>
          </p:nvPr>
        </p:nvSpPr>
        <p:spPr>
          <a:xfrm>
            <a:off x="107504" y="833066"/>
            <a:ext cx="8640960" cy="3672408"/>
          </a:xfrm>
        </p:spPr>
        <p:txBody>
          <a:bodyPr rtlCol="0">
            <a:no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zh-TW" alt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資源 </a:t>
            </a:r>
            <a:r>
              <a:rPr lang="en-US" altLang="zh-TW" sz="30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http://sdbei.no-ip.org</a:t>
            </a:r>
            <a:endParaRPr lang="en-US" altLang="zh-TW" sz="3000" dirty="0">
              <a:solidFill>
                <a:srgbClr val="7030A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TW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Youtube</a:t>
            </a:r>
            <a:r>
              <a:rPr lang="en-US" altLang="zh-TW" sz="30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Channel:</a:t>
            </a:r>
            <a:r>
              <a:rPr lang="zh-HK" alt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慈幼家庭</a:t>
            </a:r>
            <a:r>
              <a:rPr lang="en-US" altLang="zh-HK" sz="30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HK" alt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青適角落</a:t>
            </a:r>
            <a:endParaRPr lang="en-US" altLang="zh-TW" sz="3000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TW" sz="30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Facebook: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n-US" altLang="zh-TW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Salesian Youth Movement China Province</a:t>
            </a:r>
            <a:r>
              <a:rPr lang="zh-HK" altLang="en-US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慈幼青年運動</a:t>
            </a:r>
            <a:endParaRPr lang="en-US" altLang="zh-HK" dirty="0">
              <a:solidFill>
                <a:srgbClr val="7030A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zh-TW" altLang="en-US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慈幼家庭</a:t>
            </a:r>
            <a:endParaRPr lang="en-US" altLang="zh-TW" sz="3200" dirty="0">
              <a:solidFill>
                <a:srgbClr val="7030A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zh-TW" alt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慈青會籍申請表</a:t>
            </a:r>
            <a:endParaRPr lang="en-US" altLang="zh-TW" sz="3000" dirty="0">
              <a:solidFill>
                <a:srgbClr val="7030A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05740" indent="-205740">
              <a:buFont typeface="Wingdings" pitchFamily="2" charset="2"/>
              <a:buChar char="Ø"/>
              <a:defRPr/>
            </a:pPr>
            <a:endParaRPr lang="en-US" altLang="zh-TW" sz="3000" dirty="0">
              <a:solidFill>
                <a:srgbClr val="7030A0"/>
              </a:solidFill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9262D93-CA2B-8EAC-D66D-137389E409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19" b="80274" l="10000" r="90000"/>
                    </a14:imgEffect>
                  </a14:imgLayer>
                </a14:imgProps>
              </a:ext>
            </a:extLst>
          </a:blip>
          <a:srcRect b="10807"/>
          <a:stretch/>
        </p:blipFill>
        <p:spPr>
          <a:xfrm rot="966444">
            <a:off x="7385524" y="68848"/>
            <a:ext cx="1947198" cy="187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1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標題 1"/>
          <p:cNvSpPr>
            <a:spLocks noGrp="1"/>
          </p:cNvSpPr>
          <p:nvPr>
            <p:ph type="title"/>
          </p:nvPr>
        </p:nvSpPr>
        <p:spPr>
          <a:xfrm>
            <a:off x="107504" y="123478"/>
            <a:ext cx="5623560" cy="63758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zh-TW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慈青資訊</a:t>
            </a:r>
            <a:r>
              <a:rPr lang="en-US" altLang="zh-TW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青年</a:t>
            </a:r>
            <a:r>
              <a:rPr lang="en-US" altLang="zh-TW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3907" name="內容版面配置區 2"/>
          <p:cNvSpPr>
            <a:spLocks noGrp="1"/>
          </p:cNvSpPr>
          <p:nvPr>
            <p:ph idx="1"/>
          </p:nvPr>
        </p:nvSpPr>
        <p:spPr>
          <a:xfrm>
            <a:off x="683568" y="833066"/>
            <a:ext cx="6984776" cy="3672408"/>
          </a:xfrm>
        </p:spPr>
        <p:txBody>
          <a:bodyPr rtlCol="0">
            <a:noAutofit/>
          </a:bodyPr>
          <a:lstStyle/>
          <a:p>
            <a:pPr marL="339329" indent="-305991">
              <a:buFont typeface="Wingdings" panose="05000000000000000000" pitchFamily="2" charset="2"/>
              <a:buChar char="Ø"/>
            </a:pPr>
            <a:r>
              <a:rPr lang="en-US" altLang="zh-TW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19/10 </a:t>
            </a:r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慈青善會幹事交流 </a:t>
            </a:r>
            <a:endParaRPr lang="en-HK" altLang="zh-TW" sz="36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96529" lvl="1" indent="-305991">
              <a:buFont typeface="Wingdings" panose="05000000000000000000" pitchFamily="2" charset="2"/>
              <a:buChar char="Ø"/>
            </a:pPr>
            <a:r>
              <a:rPr lang="en-HK" altLang="zh-TW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1400-1800@</a:t>
            </a:r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聖母樓</a:t>
            </a:r>
            <a:endParaRPr lang="en-US" altLang="zh-TW" sz="36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39329" indent="-305991">
              <a:buFont typeface="Wingdings" panose="05000000000000000000" pitchFamily="2" charset="2"/>
              <a:buChar char="Ø"/>
            </a:pPr>
            <a:r>
              <a:rPr lang="en-HK" altLang="zh-TW" sz="36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26/10</a:t>
            </a:r>
            <a:r>
              <a:rPr lang="zh-TW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慈青日籌委第一次培育 </a:t>
            </a:r>
            <a:endParaRPr lang="en-HK" altLang="zh-TW" sz="3600" b="1" dirty="0">
              <a:solidFill>
                <a:srgbClr val="7030A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96529" lvl="1" indent="-305991">
              <a:buFont typeface="Wingdings" panose="05000000000000000000" pitchFamily="2" charset="2"/>
              <a:buChar char="Ø"/>
            </a:pPr>
            <a:r>
              <a:rPr lang="en-US" altLang="zh-TW" sz="36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1400-1800@</a:t>
            </a:r>
            <a:r>
              <a:rPr lang="zh-TW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聖母樓</a:t>
            </a:r>
            <a:endParaRPr lang="en-US" altLang="zh-TW" sz="3600" b="1" dirty="0">
              <a:solidFill>
                <a:srgbClr val="7030A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39329" indent="-305991">
              <a:buFont typeface="Wingdings" panose="05000000000000000000" pitchFamily="2" charset="2"/>
              <a:buChar char="Ø"/>
            </a:pPr>
            <a:endParaRPr lang="en-US" altLang="zh-TW" sz="32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710CB0C-1C98-C5C8-94F5-F19E7756C4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19" b="80274" l="10000" r="90000"/>
                    </a14:imgEffect>
                  </a14:imgLayer>
                </a14:imgProps>
              </a:ext>
            </a:extLst>
          </a:blip>
          <a:srcRect b="10807"/>
          <a:stretch/>
        </p:blipFill>
        <p:spPr>
          <a:xfrm rot="966444">
            <a:off x="7313516" y="68849"/>
            <a:ext cx="1947198" cy="187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0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1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標題 1"/>
          <p:cNvSpPr>
            <a:spLocks noGrp="1"/>
          </p:cNvSpPr>
          <p:nvPr>
            <p:ph type="title"/>
          </p:nvPr>
        </p:nvSpPr>
        <p:spPr>
          <a:xfrm>
            <a:off x="107504" y="123478"/>
            <a:ext cx="5623560" cy="63758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zh-TW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慈青資訊</a:t>
            </a:r>
            <a:r>
              <a:rPr lang="en-US" altLang="zh-TW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青年</a:t>
            </a:r>
            <a:r>
              <a:rPr lang="en-US" altLang="zh-TW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3907" name="內容版面配置區 2"/>
          <p:cNvSpPr>
            <a:spLocks noGrp="1"/>
          </p:cNvSpPr>
          <p:nvPr>
            <p:ph idx="1"/>
          </p:nvPr>
        </p:nvSpPr>
        <p:spPr>
          <a:xfrm>
            <a:off x="611560" y="833066"/>
            <a:ext cx="6840760" cy="3672408"/>
          </a:xfrm>
        </p:spPr>
        <p:txBody>
          <a:bodyPr rtlCol="0">
            <a:noAutofit/>
          </a:bodyPr>
          <a:lstStyle/>
          <a:p>
            <a:pPr marL="339329" indent="-305991">
              <a:buFont typeface="Wingdings" panose="05000000000000000000" pitchFamily="2" charset="2"/>
              <a:buChar char="Ø"/>
            </a:pPr>
            <a:r>
              <a:rPr lang="en-US" altLang="zh-TW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30/11 </a:t>
            </a:r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慈青輔祭日</a:t>
            </a:r>
            <a:endParaRPr lang="en-HK" altLang="zh-TW" sz="36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96529" lvl="1" indent="-305991">
              <a:buFont typeface="Wingdings" panose="05000000000000000000" pitchFamily="2" charset="2"/>
              <a:buChar char="Ø"/>
            </a:pPr>
            <a:r>
              <a:rPr lang="en-US" altLang="zh-TW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1400-1800@</a:t>
            </a:r>
            <a:r>
              <a:rPr lang="zh-TW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聖母樓</a:t>
            </a:r>
            <a:endParaRPr lang="en-US" altLang="zh-TW" sz="36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39329" indent="-305991">
              <a:buFont typeface="Wingdings" panose="05000000000000000000" pitchFamily="2" charset="2"/>
              <a:buChar char="Ø"/>
            </a:pPr>
            <a:r>
              <a:rPr lang="en-US" altLang="zh-TW" sz="36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7-8/12 </a:t>
            </a:r>
            <a:r>
              <a:rPr lang="zh-TW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中五中六聯校退省</a:t>
            </a:r>
            <a:endParaRPr lang="en-HK" altLang="zh-TW" sz="3600" b="1" dirty="0">
              <a:solidFill>
                <a:srgbClr val="7030A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96529" lvl="1" indent="-305991">
              <a:buFont typeface="Wingdings" panose="05000000000000000000" pitchFamily="2" charset="2"/>
              <a:buChar char="Ø"/>
            </a:pPr>
            <a:r>
              <a:rPr lang="en-US" altLang="zh-TW" sz="36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@</a:t>
            </a:r>
            <a:r>
              <a:rPr lang="zh-TW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慈幼靜修院</a:t>
            </a:r>
            <a:endParaRPr lang="en-US" altLang="zh-TW" sz="3600" b="1" dirty="0">
              <a:solidFill>
                <a:srgbClr val="7030A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435034-877D-2FD5-4ADA-6172F28F0B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19" b="80274" l="10000" r="90000"/>
                    </a14:imgEffect>
                  </a14:imgLayer>
                </a14:imgProps>
              </a:ext>
            </a:extLst>
          </a:blip>
          <a:srcRect b="10807"/>
          <a:stretch/>
        </p:blipFill>
        <p:spPr>
          <a:xfrm rot="966444">
            <a:off x="7313517" y="68849"/>
            <a:ext cx="1947198" cy="187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6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="" xmlns:a16="http://schemas.microsoft.com/office/drawing/2014/main" id="{93DDEE50-1C94-4283-BA57-816370170B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987574"/>
            <a:ext cx="3627005" cy="36270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ACBAD36-EE70-4A5D-A6E0-D57F7E89AD9F}"/>
              </a:ext>
            </a:extLst>
          </p:cNvPr>
          <p:cNvSpPr/>
          <p:nvPr/>
        </p:nvSpPr>
        <p:spPr>
          <a:xfrm>
            <a:off x="0" y="221778"/>
            <a:ext cx="9144000" cy="523220"/>
          </a:xfrm>
          <a:prstGeom prst="rect">
            <a:avLst/>
          </a:prstGeom>
          <a:solidFill>
            <a:schemeClr val="bg1">
              <a:alpha val="69804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2024-2025 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第一次牧民常會檢討問卷</a:t>
            </a:r>
          </a:p>
        </p:txBody>
      </p:sp>
    </p:spTree>
    <p:extLst>
      <p:ext uri="{BB962C8B-B14F-4D97-AF65-F5344CB8AC3E}">
        <p14:creationId xmlns:p14="http://schemas.microsoft.com/office/powerpoint/2010/main" val="197762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5143501"/>
          </a:xfrm>
          <a:prstGeom prst="rect">
            <a:avLst/>
          </a:prstGeom>
        </p:spPr>
      </p:pic>
      <p:sp>
        <p:nvSpPr>
          <p:cNvPr id="3" name="文字方塊 3"/>
          <p:cNvSpPr txBox="1">
            <a:spLocks noChangeArrowheads="1"/>
          </p:cNvSpPr>
          <p:nvPr/>
        </p:nvSpPr>
        <p:spPr bwMode="auto">
          <a:xfrm>
            <a:off x="323528" y="267494"/>
            <a:ext cx="8549902" cy="4708981"/>
          </a:xfrm>
          <a:prstGeom prst="rect">
            <a:avLst/>
          </a:prstGeom>
          <a:solidFill>
            <a:schemeClr val="bg1">
              <a:alpha val="69804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創 </a:t>
            </a:r>
            <a:r>
              <a:rPr kumimoji="1" lang="en-US" altLang="zh-TW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1:26-31</a:t>
            </a:r>
          </a:p>
          <a:p>
            <a:pPr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天主說：「讓我們照我們的肖像，按我們的模樣造人，</a:t>
            </a:r>
            <a:r>
              <a:rPr kumimoji="1" lang="en-US" altLang="zh-TW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kumimoji="1"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」天主於是照自己的肖像造了人，就是照天主的肖像造了人：造了一男一女。天主祝福他們說：「你們要生育繁殖，充滿大地，治理大地，</a:t>
            </a:r>
            <a:endParaRPr kumimoji="1" lang="en-US" altLang="zh-TW" sz="28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管理海中的魚、天空的飛鳥、</a:t>
            </a:r>
            <a:endParaRPr kumimoji="1" lang="en-US" altLang="zh-TW" sz="28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各種在地上爬行的生物！」</a:t>
            </a:r>
            <a:r>
              <a:rPr kumimoji="1" lang="en-US" altLang="zh-TW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pPr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事就這樣成了。天主看了他造</a:t>
            </a:r>
            <a:endParaRPr kumimoji="1" lang="en-US" altLang="zh-TW" sz="28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的一切，認為樣樣都很好。</a:t>
            </a:r>
            <a:endParaRPr kumimoji="1" lang="zh-TW" altLang="en-US" sz="24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向右箭號 1">
            <a:hlinkClick r:id="rId4" action="ppaction://hlinkfile"/>
          </p:cNvPr>
          <p:cNvSpPr/>
          <p:nvPr/>
        </p:nvSpPr>
        <p:spPr>
          <a:xfrm>
            <a:off x="8172400" y="339502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rgbClr val="FFFF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" t="12668" r="2532" b="6310"/>
          <a:stretch/>
        </p:blipFill>
        <p:spPr bwMode="auto">
          <a:xfrm>
            <a:off x="5364088" y="3219822"/>
            <a:ext cx="3509342" cy="16755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40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</a:schemeClr>
            </a:gs>
            <a:gs pos="41000">
              <a:schemeClr val="tx1">
                <a:lumMod val="75000"/>
              </a:schemeClr>
            </a:gs>
            <a:gs pos="100000">
              <a:schemeClr val="accent2"/>
            </a:gs>
          </a:gsLst>
          <a:lin ang="18900044" scaled="0"/>
          <a:tileRect/>
        </a:gra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1475656" y="123478"/>
            <a:ext cx="6185280" cy="64807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2880" algn="ctr">
              <a:defRPr/>
            </a:pPr>
            <a:r>
              <a:rPr lang="en-US" altLang="zh-HK" sz="3600" kern="0" dirty="0">
                <a:solidFill>
                  <a:srgbClr val="002060"/>
                </a:solidFill>
                <a:latin typeface="華康龍門石碑" panose="03000709000000000000" pitchFamily="65" charset="-120"/>
                <a:ea typeface="華康龍門石碑" panose="03000709000000000000" pitchFamily="65" charset="-120"/>
              </a:rPr>
              <a:t>24</a:t>
            </a:r>
            <a:r>
              <a:rPr lang="en-US" altLang="zh-TW" sz="3600" kern="0" dirty="0">
                <a:solidFill>
                  <a:srgbClr val="002060"/>
                </a:solidFill>
                <a:latin typeface="華康龍門石碑" panose="03000709000000000000" pitchFamily="65" charset="-120"/>
                <a:ea typeface="華康龍門石碑" panose="03000709000000000000" pitchFamily="65" charset="-120"/>
              </a:rPr>
              <a:t>-25</a:t>
            </a:r>
            <a:r>
              <a:rPr lang="zh-TW" altLang="en-US" sz="3600" kern="0" dirty="0">
                <a:solidFill>
                  <a:srgbClr val="002060"/>
                </a:solidFill>
                <a:latin typeface="華康龍門石碑" panose="03000709000000000000" pitchFamily="65" charset="-120"/>
                <a:ea typeface="華康龍門石碑" panose="03000709000000000000" pitchFamily="65" charset="-120"/>
              </a:rPr>
              <a:t>第一次牧民常會</a:t>
            </a:r>
            <a:endParaRPr lang="zh-HK" altLang="en-US" sz="3600" kern="0" dirty="0">
              <a:solidFill>
                <a:srgbClr val="002060"/>
              </a:solidFill>
              <a:latin typeface="華康龍門石碑" panose="03000709000000000000" pitchFamily="65" charset="-120"/>
              <a:ea typeface="華康龍門石碑" panose="03000709000000000000" pitchFamily="65" charset="-120"/>
            </a:endParaRPr>
          </a:p>
        </p:txBody>
      </p:sp>
      <p:sp>
        <p:nvSpPr>
          <p:cNvPr id="4" name="AutoShape 6" descr="Strenna heart CH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>
              <a:solidFill>
                <a:srgbClr val="00B050"/>
              </a:solidFill>
            </a:endParaRPr>
          </a:p>
        </p:txBody>
      </p:sp>
      <p:pic>
        <p:nvPicPr>
          <p:cNvPr id="1026" name="Picture 2" descr="D:\Documents\My Documents\SDB&amp;FMA\慈幼會全會資料\總會長贈言及信件\2024Strenna\PHOTO-2024-05-02-12-49-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915566"/>
            <a:ext cx="8512497" cy="4101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096780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</a:schemeClr>
            </a:gs>
            <a:gs pos="41000">
              <a:schemeClr val="tx1">
                <a:lumMod val="75000"/>
              </a:schemeClr>
            </a:gs>
            <a:gs pos="100000">
              <a:schemeClr val="accent2"/>
            </a:gs>
          </a:gsLst>
          <a:lin ang="18900044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5143501"/>
          </a:xfrm>
          <a:prstGeom prst="rect">
            <a:avLst/>
          </a:prstGeom>
        </p:spPr>
      </p:pic>
      <p:sp>
        <p:nvSpPr>
          <p:cNvPr id="3" name="文字方塊 3"/>
          <p:cNvSpPr txBox="1">
            <a:spLocks noChangeArrowheads="1"/>
          </p:cNvSpPr>
          <p:nvPr/>
        </p:nvSpPr>
        <p:spPr bwMode="auto">
          <a:xfrm>
            <a:off x="274284" y="412665"/>
            <a:ext cx="8618196" cy="424731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defTabSz="914400"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zh-TW" alt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時間表：</a:t>
            </a:r>
            <a:endParaRPr lang="en-US" altLang="zh-TW" sz="3200" dirty="0">
              <a:solidFill>
                <a:srgbClr val="7030A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defTabSz="914400"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zh-TW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09:30	</a:t>
            </a:r>
            <a:r>
              <a:rPr lang="zh-TW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祈禱、導言、會長的話</a:t>
            </a:r>
            <a:endParaRPr lang="en-US" altLang="zh-TW" sz="2400" b="1" dirty="0">
              <a:solidFill>
                <a:srgbClr val="7030A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defTabSz="914400"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zh-TW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09:50	</a:t>
            </a:r>
            <a:r>
              <a:rPr lang="zh-TW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分享：祂所造的一切都很好 </a:t>
            </a:r>
            <a:r>
              <a:rPr lang="en-US" altLang="zh-TW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— </a:t>
            </a:r>
            <a:r>
              <a:rPr lang="zh-TW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天主教環保觀</a:t>
            </a:r>
            <a:endParaRPr lang="en-US" altLang="zh-TW" sz="2400" b="1" dirty="0">
              <a:solidFill>
                <a:srgbClr val="7030A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defTabSz="914400"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zh-TW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10:50	</a:t>
            </a:r>
            <a:r>
              <a:rPr lang="zh-TW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小休</a:t>
            </a:r>
            <a:endParaRPr lang="en-US" altLang="zh-TW" sz="2400" b="1" dirty="0">
              <a:solidFill>
                <a:srgbClr val="7030A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defTabSz="914400"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zh-TW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11:10	</a:t>
            </a:r>
            <a:r>
              <a:rPr lang="zh-TW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經驗分享：如何推動青年實踐天主教環保觀</a:t>
            </a:r>
            <a:endParaRPr lang="en-US" altLang="zh-TW" sz="2400" b="1" dirty="0">
              <a:solidFill>
                <a:srgbClr val="7030A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defTabSz="914400"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zh-TW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11:30  </a:t>
            </a:r>
            <a:r>
              <a:rPr lang="en-US" altLang="zh-TW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小組</a:t>
            </a:r>
            <a:r>
              <a:rPr lang="zh-TW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分享</a:t>
            </a:r>
            <a:r>
              <a:rPr lang="en-US" altLang="zh-TW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/</a:t>
            </a:r>
            <a:r>
              <a:rPr lang="zh-TW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大組滙報</a:t>
            </a:r>
            <a:endParaRPr lang="en-US" altLang="zh-TW" sz="2400" b="1" dirty="0">
              <a:solidFill>
                <a:srgbClr val="7030A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defTabSz="914400"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zh-TW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12:10	</a:t>
            </a:r>
            <a:r>
              <a:rPr lang="zh-TW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慈青及其他資訊、祈禱</a:t>
            </a:r>
            <a:endParaRPr lang="en-US" altLang="zh-TW" sz="2400" b="1" dirty="0">
              <a:solidFill>
                <a:srgbClr val="7030A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defTabSz="914400"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zh-TW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12:30	</a:t>
            </a:r>
            <a:r>
              <a:rPr lang="zh-TW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完結</a:t>
            </a:r>
            <a:endParaRPr lang="zh-HK" altLang="en-US" sz="1600" b="1" dirty="0">
              <a:solidFill>
                <a:srgbClr val="7030A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14152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5143501"/>
          </a:xfrm>
          <a:prstGeom prst="rect">
            <a:avLst/>
          </a:prstGeom>
        </p:spPr>
      </p:pic>
      <p:sp>
        <p:nvSpPr>
          <p:cNvPr id="3" name="文字方塊 3"/>
          <p:cNvSpPr txBox="1">
            <a:spLocks noChangeArrowheads="1"/>
          </p:cNvSpPr>
          <p:nvPr/>
        </p:nvSpPr>
        <p:spPr bwMode="auto">
          <a:xfrm>
            <a:off x="323528" y="267494"/>
            <a:ext cx="8549902" cy="4708981"/>
          </a:xfrm>
          <a:prstGeom prst="rect">
            <a:avLst/>
          </a:prstGeom>
          <a:solidFill>
            <a:schemeClr val="bg1">
              <a:alpha val="69804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創 </a:t>
            </a:r>
            <a:r>
              <a:rPr kumimoji="1" lang="en-US" altLang="zh-TW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1:26-31</a:t>
            </a:r>
          </a:p>
          <a:p>
            <a:pPr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天主說：「讓我們照我們的肖像，按我們的模樣造人，</a:t>
            </a:r>
            <a:r>
              <a:rPr kumimoji="1" lang="en-US" altLang="zh-TW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kumimoji="1"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」天主於是照自己的肖像造了人，就是照天主的肖像造了人：造了一男一女。天主祝福他們說：「你們要生育繁殖，充滿大地，治理大地，</a:t>
            </a:r>
            <a:endParaRPr kumimoji="1" lang="en-US" altLang="zh-TW" sz="28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管理海中的魚、天空的飛鳥、</a:t>
            </a:r>
            <a:endParaRPr kumimoji="1" lang="en-US" altLang="zh-TW" sz="28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各種在地上爬行的生物！」</a:t>
            </a:r>
            <a:r>
              <a:rPr kumimoji="1" lang="en-US" altLang="zh-TW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pPr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事就這樣成了。天主看了他造</a:t>
            </a:r>
            <a:endParaRPr kumimoji="1" lang="en-US" altLang="zh-TW" sz="28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的一切，認為樣樣都很好。</a:t>
            </a:r>
            <a:endParaRPr kumimoji="1" lang="zh-TW" altLang="en-US" sz="24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向右箭號 1">
            <a:hlinkClick r:id="rId4" action="ppaction://hlinkfile"/>
          </p:cNvPr>
          <p:cNvSpPr/>
          <p:nvPr/>
        </p:nvSpPr>
        <p:spPr>
          <a:xfrm>
            <a:off x="8172400" y="339502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" t="12668" r="2532" b="6310"/>
          <a:stretch/>
        </p:blipFill>
        <p:spPr bwMode="auto">
          <a:xfrm>
            <a:off x="5364088" y="3219822"/>
            <a:ext cx="3509342" cy="16755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95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5143501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3518885" y="2085677"/>
            <a:ext cx="5636940" cy="1350169"/>
          </a:xfrm>
          <a:prstGeom prst="rect">
            <a:avLst/>
          </a:prstGeom>
          <a:solidFill>
            <a:srgbClr val="FFFFFF">
              <a:alpha val="69804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文鼎中特圓" pitchFamily="49" charset="-120"/>
                <a:ea typeface="文鼎中特黑" panose="02010609010101010101" pitchFamily="49" charset="-120"/>
                <a:cs typeface="+mn-cs"/>
              </a:rPr>
              <a:t>慈幼會中華會省省會長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文鼎中特圓" pitchFamily="49" charset="-120"/>
                <a:ea typeface="文鼎中特黑" panose="02010609010101010101" pitchFamily="49" charset="-120"/>
                <a:cs typeface="+mn-cs"/>
              </a:rPr>
              <a:t/>
            </a:r>
            <a:b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文鼎中特圓" pitchFamily="49" charset="-120"/>
                <a:ea typeface="文鼎中特黑" panose="02010609010101010101" pitchFamily="49" charset="-120"/>
                <a:cs typeface="+mn-cs"/>
              </a:rPr>
            </a:b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文鼎中特圓" pitchFamily="49" charset="-120"/>
                <a:ea typeface="文鼎中特黑" panose="02010609010101010101" pitchFamily="49" charset="-120"/>
                <a:cs typeface="+mn-cs"/>
              </a:rPr>
              <a:t>梁定國神父的話</a:t>
            </a:r>
            <a:endParaRPr kumimoji="0" lang="zh-HK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文鼎中特圓" pitchFamily="49" charset="-120"/>
              <a:ea typeface="文鼎中特黑" panose="02010609010101010101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06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05" r="2338"/>
          <a:stretch/>
        </p:blipFill>
        <p:spPr>
          <a:xfrm>
            <a:off x="0" y="20538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510693" y="339502"/>
            <a:ext cx="7467600" cy="486966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zh-TW" altLang="zh-TW" sz="3600" dirty="0">
                <a:solidFill>
                  <a:srgbClr val="FFFF00"/>
                </a:solidFill>
                <a:latin typeface="華康雅宋體" pitchFamily="49" charset="-120"/>
                <a:ea typeface="華康雅宋體" pitchFamily="49" charset="-120"/>
              </a:rPr>
              <a:t>具體牧民行動</a:t>
            </a:r>
            <a:r>
              <a:rPr lang="en-US" altLang="zh-TW" sz="3600" dirty="0">
                <a:solidFill>
                  <a:srgbClr val="FFFF00"/>
                </a:solidFill>
                <a:latin typeface="華康雅宋體" pitchFamily="49" charset="-120"/>
                <a:ea typeface="華康雅宋體" pitchFamily="49" charset="-120"/>
              </a:rPr>
              <a:t> — </a:t>
            </a:r>
            <a:r>
              <a:rPr lang="zh-TW" altLang="en-US" sz="3600" dirty="0">
                <a:solidFill>
                  <a:srgbClr val="FFFF00"/>
                </a:solidFill>
                <a:latin typeface="華康雅宋體" pitchFamily="49" charset="-120"/>
                <a:ea typeface="華康雅宋體" pitchFamily="49" charset="-120"/>
              </a:rPr>
              <a:t>為教育牧民團體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251520" y="2427734"/>
            <a:ext cx="6120680" cy="230832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閱讀</a:t>
            </a:r>
            <a:r>
              <a:rPr lang="en-US" altLang="zh-TW" sz="24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帶來願景的奇夢</a:t>
            </a:r>
            <a:r>
              <a:rPr lang="en-US" altLang="zh-TW" sz="24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endParaRPr lang="zh-TW" alt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發掘及發揮各人的潛能</a:t>
            </a:r>
            <a:endParaRPr lang="en-US" altLang="zh-TW" sz="24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學習天主教的環保觀</a:t>
            </a:r>
            <a:endParaRPr lang="en-US" altLang="zh-TW" sz="24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關注教育牧民團體成員的情緒和壓力問題</a:t>
            </a:r>
            <a:endParaRPr lang="en-US" altLang="zh-TW" sz="24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251520" y="987574"/>
            <a:ext cx="4711359" cy="1224135"/>
            <a:chOff x="0" y="-6214"/>
            <a:chExt cx="8064896" cy="788458"/>
          </a:xfr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圓角矩形 10"/>
            <p:cNvSpPr/>
            <p:nvPr/>
          </p:nvSpPr>
          <p:spPr>
            <a:xfrm>
              <a:off x="0" y="0"/>
              <a:ext cx="8064896" cy="782244"/>
            </a:xfrm>
            <a:prstGeom prst="roundRect">
              <a:avLst/>
            </a:prstGeom>
            <a:grpFill/>
            <a:ln>
              <a:noFill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prstMaterial="plastic">
              <a:bevelT w="127000" h="25400" prst="relaxedInset"/>
            </a:sp3d>
          </p:spPr>
          <p:txBody>
            <a:bodyPr/>
            <a:lstStyle/>
            <a:p>
              <a:endParaRPr lang="en-HK" dirty="0">
                <a:solidFill>
                  <a:srgbClr val="00B050"/>
                </a:solidFill>
              </a:endParaRPr>
            </a:p>
          </p:txBody>
        </p:sp>
        <p:sp>
          <p:nvSpPr>
            <p:cNvPr id="12" name="圓角矩形 4"/>
            <p:cNvSpPr/>
            <p:nvPr/>
          </p:nvSpPr>
          <p:spPr>
            <a:xfrm>
              <a:off x="132752" y="-6214"/>
              <a:ext cx="7717017" cy="705872"/>
            </a:xfrm>
            <a:prstGeom prst="rect">
              <a:avLst/>
            </a:prstGeom>
            <a:grpFill/>
            <a:ln>
              <a:noFill/>
            </a:ln>
            <a:effectLst/>
            <a:sp3d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200" dirty="0">
                  <a:solidFill>
                    <a:sysClr val="window" lastClr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lang="zh-TW" altLang="en-US" sz="3600" b="1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營造學習及關愛的教育牧民團體</a:t>
              </a:r>
              <a:endParaRPr lang="zh-HK" altLang="en-US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2" name="Picture 2" descr="http://www.sdb.org.hk/sym/main/backup/pastoral_meeting/2324_1stPM/IMG_549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82" b="15359"/>
          <a:stretch/>
        </p:blipFill>
        <p:spPr bwMode="auto">
          <a:xfrm rot="382511">
            <a:off x="5220615" y="1459574"/>
            <a:ext cx="3546217" cy="1504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0" b="17411"/>
          <a:stretch/>
        </p:blipFill>
        <p:spPr bwMode="auto">
          <a:xfrm rot="20679168">
            <a:off x="6273751" y="3251274"/>
            <a:ext cx="2862006" cy="1045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3614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05" r="233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539552" y="123478"/>
            <a:ext cx="7467600" cy="486966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zh-TW" altLang="zh-TW" sz="3600" dirty="0">
                <a:solidFill>
                  <a:srgbClr val="FFFF00"/>
                </a:solidFill>
                <a:latin typeface="華康雅宋體" pitchFamily="49" charset="-120"/>
                <a:ea typeface="華康雅宋體" pitchFamily="49" charset="-120"/>
              </a:rPr>
              <a:t>具體牧民行動</a:t>
            </a:r>
            <a:r>
              <a:rPr lang="en-US" altLang="zh-TW" sz="3600" dirty="0">
                <a:solidFill>
                  <a:srgbClr val="FFFF00"/>
                </a:solidFill>
                <a:latin typeface="華康雅宋體" pitchFamily="49" charset="-120"/>
                <a:ea typeface="華康雅宋體" pitchFamily="49" charset="-120"/>
              </a:rPr>
              <a:t> — </a:t>
            </a:r>
            <a:r>
              <a:rPr lang="zh-HK" altLang="en-US" sz="3600" dirty="0">
                <a:solidFill>
                  <a:srgbClr val="FFFF00"/>
                </a:solidFill>
                <a:latin typeface="華康雅宋體" pitchFamily="49" charset="-120"/>
                <a:ea typeface="華康雅宋體" pitchFamily="49" charset="-120"/>
              </a:rPr>
              <a:t>為青年成長</a:t>
            </a:r>
            <a:endParaRPr lang="zh-TW" altLang="en-US" sz="3600" dirty="0">
              <a:solidFill>
                <a:srgbClr val="FFFF00"/>
              </a:solidFill>
              <a:latin typeface="華康雅宋體" pitchFamily="49" charset="-120"/>
              <a:ea typeface="華康雅宋體" pitchFamily="49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51520" y="1707654"/>
            <a:ext cx="6408712" cy="332398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加強青年回應天主召請的意識及能力</a:t>
            </a:r>
            <a:endParaRPr lang="en-US" altLang="zh-TW" sz="28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學習天主教環保觀</a:t>
            </a:r>
            <a:endParaRPr lang="en-US" altLang="zh-TW" sz="28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推動青年組織環保項目</a:t>
            </a:r>
            <a:endParaRPr lang="en-US" altLang="zh-TW" sz="28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關注冷淡教友</a:t>
            </a:r>
            <a:endParaRPr lang="en-US" altLang="zh-TW" sz="28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加強培育領堅振後的教友</a:t>
            </a:r>
            <a:endParaRPr lang="en-US" altLang="zh-TW" sz="2800" b="1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323528" y="771550"/>
            <a:ext cx="5272524" cy="782244"/>
            <a:chOff x="0" y="2724402"/>
            <a:chExt cx="8064896" cy="782244"/>
          </a:xfr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6" name="圓角矩形 15"/>
            <p:cNvSpPr/>
            <p:nvPr/>
          </p:nvSpPr>
          <p:spPr>
            <a:xfrm>
              <a:off x="0" y="2724402"/>
              <a:ext cx="8064896" cy="782244"/>
            </a:xfrm>
            <a:prstGeom prst="roundRect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prstMaterial="plastic">
              <a:bevelT w="127000" h="25400" prst="relaxedInset"/>
            </a:sp3d>
          </p:spPr>
          <p:txBody>
            <a:bodyPr/>
            <a:lstStyle/>
            <a:p>
              <a:endParaRPr lang="en-HK" dirty="0">
                <a:solidFill>
                  <a:srgbClr val="00B050"/>
                </a:solidFill>
              </a:endParaRPr>
            </a:p>
          </p:txBody>
        </p:sp>
        <p:sp>
          <p:nvSpPr>
            <p:cNvPr id="17" name="圓角矩形 4"/>
            <p:cNvSpPr/>
            <p:nvPr/>
          </p:nvSpPr>
          <p:spPr>
            <a:xfrm>
              <a:off x="182101" y="2762588"/>
              <a:ext cx="7662505" cy="705872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  <a:effectLst/>
            <a:sp3d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200" b="1" dirty="0">
                  <a:solidFill>
                    <a:sysClr val="window" lastClr="FFFFFF"/>
                  </a:solidFill>
                  <a:latin typeface="標楷體" pitchFamily="65" charset="-120"/>
                  <a:ea typeface="標楷體" pitchFamily="65" charset="-120"/>
                </a:rPr>
                <a:t> </a:t>
              </a:r>
              <a:r>
                <a:rPr lang="zh-TW" altLang="en-US" sz="3600" b="1" dirty="0">
                  <a:solidFill>
                    <a:srgbClr val="7030A0"/>
                  </a:solidFill>
                  <a:latin typeface="標楷體" pitchFamily="65" charset="-120"/>
                  <a:ea typeface="標楷體" pitchFamily="65" charset="-120"/>
                </a:rPr>
                <a:t>陪伴青年實現夢想</a:t>
              </a:r>
              <a:endParaRPr lang="zh-HK" altLang="en-US" sz="4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8" t="26154" b="8442"/>
          <a:stretch/>
        </p:blipFill>
        <p:spPr bwMode="auto">
          <a:xfrm rot="21145985">
            <a:off x="6530528" y="1034931"/>
            <a:ext cx="2698260" cy="1489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4" descr="可能是 2 個人的圖像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 b="17806"/>
          <a:stretch/>
        </p:blipFill>
        <p:spPr bwMode="auto">
          <a:xfrm rot="282123">
            <a:off x="5516785" y="3001457"/>
            <a:ext cx="3527727" cy="1733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8497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6" r="12585" b="2007"/>
          <a:stretch/>
        </p:blipFill>
        <p:spPr bwMode="auto">
          <a:xfrm>
            <a:off x="4067944" y="-380578"/>
            <a:ext cx="9180513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3543572" y="789533"/>
            <a:ext cx="5636940" cy="1350169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defRPr/>
            </a:pPr>
            <a:r>
              <a:rPr lang="zh-TW" altLang="en-US" sz="4000" dirty="0">
                <a:solidFill>
                  <a:srgbClr val="C00000"/>
                </a:solidFill>
                <a:effectLst/>
                <a:latin typeface="文鼎中特圓" pitchFamily="49" charset="-120"/>
                <a:ea typeface="文鼎中特黑" panose="02010609010101010101" pitchFamily="49" charset="-120"/>
              </a:rPr>
              <a:t>祂所造的一切都很好</a:t>
            </a:r>
            <a:endParaRPr lang="en-US" altLang="zh-TW" sz="4000" dirty="0">
              <a:solidFill>
                <a:srgbClr val="C00000"/>
              </a:solidFill>
              <a:effectLst/>
              <a:latin typeface="文鼎中特圓" pitchFamily="49" charset="-120"/>
              <a:ea typeface="文鼎中特黑" panose="02010609010101010101" pitchFamily="49" charset="-120"/>
            </a:endParaRPr>
          </a:p>
          <a:p>
            <a:pPr algn="ctr">
              <a:defRPr/>
            </a:pPr>
            <a:r>
              <a:rPr lang="en-US" altLang="zh-TW" sz="4000" dirty="0">
                <a:solidFill>
                  <a:srgbClr val="C00000"/>
                </a:solidFill>
                <a:effectLst/>
                <a:latin typeface="文鼎中特圓" pitchFamily="49" charset="-120"/>
                <a:ea typeface="文鼎中特黑" panose="02010609010101010101" pitchFamily="49" charset="-120"/>
              </a:rPr>
              <a:t>— </a:t>
            </a:r>
            <a:r>
              <a:rPr lang="zh-TW" altLang="en-US" sz="4000" dirty="0">
                <a:solidFill>
                  <a:srgbClr val="C00000"/>
                </a:solidFill>
                <a:effectLst/>
                <a:latin typeface="文鼎中特圓" pitchFamily="49" charset="-120"/>
                <a:ea typeface="文鼎中特黑" panose="02010609010101010101" pitchFamily="49" charset="-120"/>
              </a:rPr>
              <a:t>天主教環保觀</a:t>
            </a:r>
            <a:endParaRPr lang="zh-HK" altLang="en-US" sz="4000" dirty="0">
              <a:solidFill>
                <a:srgbClr val="C00000"/>
              </a:solidFill>
              <a:effectLst/>
              <a:latin typeface="文鼎中特圓" pitchFamily="49" charset="-120"/>
              <a:ea typeface="文鼎中特黑" panose="02010609010101010101" pitchFamily="49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455811" y="4299942"/>
            <a:ext cx="3913146" cy="687353"/>
          </a:xfrm>
          <a:prstGeom prst="rect">
            <a:avLst/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defRPr/>
            </a:pPr>
            <a:r>
              <a:rPr lang="zh-TW" altLang="en-US" sz="3200" dirty="0">
                <a:solidFill>
                  <a:srgbClr val="C00000"/>
                </a:solidFill>
                <a:effectLst/>
                <a:latin typeface="文鼎中特圓" pitchFamily="49" charset="-120"/>
                <a:ea typeface="文鼎中特黑" panose="02010609010101010101" pitchFamily="49" charset="-120"/>
              </a:rPr>
              <a:t>寶血會 梁淑盈修女</a:t>
            </a:r>
            <a:endParaRPr lang="zh-HK" altLang="en-US" sz="3200" dirty="0">
              <a:solidFill>
                <a:srgbClr val="C00000"/>
              </a:solidFill>
              <a:effectLst/>
              <a:latin typeface="文鼎中特圓" pitchFamily="49" charset="-120"/>
              <a:ea typeface="文鼎中特黑" panose="02010609010101010101" pitchFamily="49" charset="-120"/>
            </a:endParaRPr>
          </a:p>
        </p:txBody>
      </p:sp>
      <p:pic>
        <p:nvPicPr>
          <p:cNvPr id="6" name="Picture 5" descr="A person standing on a path in a forest&#10;&#10;Description automatically generated">
            <a:extLst>
              <a:ext uri="{FF2B5EF4-FFF2-40B4-BE49-F238E27FC236}">
                <a16:creationId xmlns="" xmlns:a16="http://schemas.microsoft.com/office/drawing/2014/main" id="{49E4E9E0-7E0C-45F4-A46C-512AB98014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0" t="24801" r="24801"/>
          <a:stretch/>
        </p:blipFill>
        <p:spPr>
          <a:xfrm>
            <a:off x="-1" y="40942"/>
            <a:ext cx="2841167" cy="2808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068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</a:schemeClr>
            </a:gs>
            <a:gs pos="41000">
              <a:schemeClr val="tx1">
                <a:lumMod val="75000"/>
              </a:schemeClr>
            </a:gs>
            <a:gs pos="100000">
              <a:schemeClr val="accent2"/>
            </a:gs>
          </a:gsLst>
          <a:lin ang="18900044" scaled="0"/>
          <a:tileRect/>
        </a:gra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05" r="233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1475656" y="123478"/>
            <a:ext cx="6185280" cy="64807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2880" algn="ctr">
              <a:defRPr/>
            </a:pPr>
            <a:r>
              <a:rPr lang="en-US" altLang="zh-HK" sz="3600" kern="0" dirty="0">
                <a:solidFill>
                  <a:srgbClr val="7030A0"/>
                </a:solidFill>
                <a:latin typeface="華康龍門石碑" panose="03000709000000000000" pitchFamily="65" charset="-120"/>
                <a:ea typeface="華康龍門石碑" panose="03000709000000000000" pitchFamily="65" charset="-120"/>
              </a:rPr>
              <a:t>24</a:t>
            </a:r>
            <a:r>
              <a:rPr lang="en-US" altLang="zh-TW" sz="3600" kern="0" dirty="0">
                <a:solidFill>
                  <a:srgbClr val="7030A0"/>
                </a:solidFill>
                <a:latin typeface="華康龍門石碑" panose="03000709000000000000" pitchFamily="65" charset="-120"/>
                <a:ea typeface="華康龍門石碑" panose="03000709000000000000" pitchFamily="65" charset="-120"/>
              </a:rPr>
              <a:t>-25</a:t>
            </a:r>
            <a:r>
              <a:rPr lang="zh-TW" altLang="en-US" sz="3600" kern="0" dirty="0">
                <a:solidFill>
                  <a:srgbClr val="7030A0"/>
                </a:solidFill>
                <a:latin typeface="華康龍門石碑" panose="03000709000000000000" pitchFamily="65" charset="-120"/>
                <a:ea typeface="華康龍門石碑" panose="03000709000000000000" pitchFamily="65" charset="-120"/>
              </a:rPr>
              <a:t>第三次牧民常會</a:t>
            </a:r>
            <a:endParaRPr lang="zh-HK" altLang="en-US" sz="3600" kern="0" dirty="0">
              <a:solidFill>
                <a:srgbClr val="7030A0"/>
              </a:solidFill>
              <a:latin typeface="華康龍門石碑" panose="03000709000000000000" pitchFamily="65" charset="-120"/>
              <a:ea typeface="華康龍門石碑" panose="03000709000000000000" pitchFamily="65" charset="-120"/>
            </a:endParaRPr>
          </a:p>
        </p:txBody>
      </p:sp>
      <p:sp>
        <p:nvSpPr>
          <p:cNvPr id="4" name="AutoShape 6" descr="Strenna heart CH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1026" name="Picture 2" descr="D:\Documents\My Documents\SDB&amp;FMA\慈幼會全會資料\總會長贈言及信件\2024Strenna\PHOTO-2024-05-02-12-49-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88" y="915566"/>
            <a:ext cx="6584072" cy="41011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3688745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5143501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3419872" y="1995686"/>
            <a:ext cx="5636940" cy="2664296"/>
          </a:xfrm>
          <a:prstGeom prst="rect">
            <a:avLst/>
          </a:prstGeom>
          <a:solidFill>
            <a:srgbClr val="FFFFFF">
              <a:alpha val="69804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defRPr/>
            </a:pPr>
            <a:r>
              <a:rPr lang="zh-TW" altLang="en-US" sz="4000" dirty="0">
                <a:solidFill>
                  <a:srgbClr val="C00000"/>
                </a:solidFill>
                <a:effectLst/>
                <a:latin typeface="文鼎中特圓" pitchFamily="49" charset="-120"/>
                <a:ea typeface="文鼎中特黑" panose="02010609010101010101" pitchFamily="49" charset="-120"/>
              </a:rPr>
              <a:t>  經驗分享：</a:t>
            </a:r>
            <a:endParaRPr lang="en-US" altLang="zh-TW" sz="4000" dirty="0">
              <a:solidFill>
                <a:srgbClr val="C00000"/>
              </a:solidFill>
              <a:effectLst/>
              <a:latin typeface="文鼎中特圓" pitchFamily="49" charset="-120"/>
              <a:ea typeface="文鼎中特黑" panose="02010609010101010101" pitchFamily="49" charset="-120"/>
            </a:endParaRPr>
          </a:p>
          <a:p>
            <a:pPr algn="ctr">
              <a:defRPr/>
            </a:pPr>
            <a:r>
              <a:rPr lang="zh-TW" altLang="en-US" sz="4000" dirty="0">
                <a:solidFill>
                  <a:srgbClr val="C00000"/>
                </a:solidFill>
                <a:effectLst/>
                <a:latin typeface="文鼎中特圓" pitchFamily="49" charset="-120"/>
                <a:ea typeface="文鼎中特黑" panose="02010609010101010101" pitchFamily="49" charset="-120"/>
              </a:rPr>
              <a:t>如何推動青年實踐</a:t>
            </a:r>
            <a:endParaRPr lang="en-US" altLang="zh-TW" sz="4000" dirty="0">
              <a:solidFill>
                <a:srgbClr val="C00000"/>
              </a:solidFill>
              <a:effectLst/>
              <a:latin typeface="文鼎中特圓" pitchFamily="49" charset="-120"/>
              <a:ea typeface="文鼎中特黑" panose="02010609010101010101" pitchFamily="49" charset="-120"/>
            </a:endParaRPr>
          </a:p>
          <a:p>
            <a:pPr algn="ctr">
              <a:defRPr/>
            </a:pPr>
            <a:r>
              <a:rPr lang="zh-TW" altLang="en-US" sz="4000" dirty="0">
                <a:solidFill>
                  <a:srgbClr val="C00000"/>
                </a:solidFill>
                <a:effectLst/>
                <a:latin typeface="文鼎中特圓" pitchFamily="49" charset="-120"/>
                <a:ea typeface="文鼎中特黑" panose="02010609010101010101" pitchFamily="49" charset="-120"/>
              </a:rPr>
              <a:t>天主教環保觀</a:t>
            </a:r>
            <a:endParaRPr lang="zh-HK" altLang="en-US" sz="4000" dirty="0">
              <a:solidFill>
                <a:srgbClr val="C00000"/>
              </a:solidFill>
              <a:effectLst/>
              <a:latin typeface="文鼎中特圓" pitchFamily="49" charset="-120"/>
              <a:ea typeface="文鼎中特黑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0229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in template">
  <a:themeElements>
    <a:clrScheme name="自訂 4">
      <a:dk1>
        <a:srgbClr val="00B050"/>
      </a:dk1>
      <a:lt1>
        <a:srgbClr val="FFFFFF"/>
      </a:lt1>
      <a:dk2>
        <a:srgbClr val="302A2A"/>
      </a:dk2>
      <a:lt2>
        <a:srgbClr val="CCCCCC"/>
      </a:lt2>
      <a:accent1>
        <a:srgbClr val="00BC55"/>
      </a:accent1>
      <a:accent2>
        <a:srgbClr val="79FFB6"/>
      </a:accent2>
      <a:accent3>
        <a:srgbClr val="60919C"/>
      </a:accent3>
      <a:accent4>
        <a:srgbClr val="8DB4BD"/>
      </a:accent4>
      <a:accent5>
        <a:srgbClr val="00B050"/>
      </a:accent5>
      <a:accent6>
        <a:srgbClr val="79FFB6"/>
      </a:accent6>
      <a:hlink>
        <a:srgbClr val="5F595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訂 4">
    <a:dk1>
      <a:srgbClr val="00B050"/>
    </a:dk1>
    <a:lt1>
      <a:srgbClr val="FFFFFF"/>
    </a:lt1>
    <a:dk2>
      <a:srgbClr val="302A2A"/>
    </a:dk2>
    <a:lt2>
      <a:srgbClr val="CCCCCC"/>
    </a:lt2>
    <a:accent1>
      <a:srgbClr val="00BC55"/>
    </a:accent1>
    <a:accent2>
      <a:srgbClr val="79FFB6"/>
    </a:accent2>
    <a:accent3>
      <a:srgbClr val="60919C"/>
    </a:accent3>
    <a:accent4>
      <a:srgbClr val="8DB4BD"/>
    </a:accent4>
    <a:accent5>
      <a:srgbClr val="00B050"/>
    </a:accent5>
    <a:accent6>
      <a:srgbClr val="79FFB6"/>
    </a:accent6>
    <a:hlink>
      <a:srgbClr val="5F5958"/>
    </a:hlink>
    <a:folHlink>
      <a:srgbClr val="6611CC"/>
    </a:folHlink>
  </a:clrScheme>
</a:themeOverride>
</file>

<file path=ppt/theme/themeOverride2.xml><?xml version="1.0" encoding="utf-8"?>
<a:themeOverride xmlns:a="http://schemas.openxmlformats.org/drawingml/2006/main">
  <a:clrScheme name="自訂 4">
    <a:dk1>
      <a:srgbClr val="00B050"/>
    </a:dk1>
    <a:lt1>
      <a:srgbClr val="FFFFFF"/>
    </a:lt1>
    <a:dk2>
      <a:srgbClr val="302A2A"/>
    </a:dk2>
    <a:lt2>
      <a:srgbClr val="CCCCCC"/>
    </a:lt2>
    <a:accent1>
      <a:srgbClr val="00BC55"/>
    </a:accent1>
    <a:accent2>
      <a:srgbClr val="79FFB6"/>
    </a:accent2>
    <a:accent3>
      <a:srgbClr val="60919C"/>
    </a:accent3>
    <a:accent4>
      <a:srgbClr val="8DB4BD"/>
    </a:accent4>
    <a:accent5>
      <a:srgbClr val="00B050"/>
    </a:accent5>
    <a:accent6>
      <a:srgbClr val="79FFB6"/>
    </a:accent6>
    <a:hlink>
      <a:srgbClr val="5F5958"/>
    </a:hlink>
    <a:folHlink>
      <a:srgbClr val="6611CC"/>
    </a:folHlink>
  </a:clrScheme>
</a:themeOverride>
</file>

<file path=ppt/theme/themeOverride3.xml><?xml version="1.0" encoding="utf-8"?>
<a:themeOverride xmlns:a="http://schemas.openxmlformats.org/drawingml/2006/main">
  <a:clrScheme name="自訂 4">
    <a:dk1>
      <a:srgbClr val="00B050"/>
    </a:dk1>
    <a:lt1>
      <a:srgbClr val="FFFFFF"/>
    </a:lt1>
    <a:dk2>
      <a:srgbClr val="302A2A"/>
    </a:dk2>
    <a:lt2>
      <a:srgbClr val="CCCCCC"/>
    </a:lt2>
    <a:accent1>
      <a:srgbClr val="00BC55"/>
    </a:accent1>
    <a:accent2>
      <a:srgbClr val="79FFB6"/>
    </a:accent2>
    <a:accent3>
      <a:srgbClr val="60919C"/>
    </a:accent3>
    <a:accent4>
      <a:srgbClr val="8DB4BD"/>
    </a:accent4>
    <a:accent5>
      <a:srgbClr val="00B050"/>
    </a:accent5>
    <a:accent6>
      <a:srgbClr val="79FFB6"/>
    </a:accent6>
    <a:hlink>
      <a:srgbClr val="5F5958"/>
    </a:hlink>
    <a:folHlink>
      <a:srgbClr val="6611CC"/>
    </a:folHlink>
  </a:clrScheme>
</a:themeOverride>
</file>

<file path=ppt/theme/themeOverride4.xml><?xml version="1.0" encoding="utf-8"?>
<a:themeOverride xmlns:a="http://schemas.openxmlformats.org/drawingml/2006/main">
  <a:clrScheme name="自訂 4">
    <a:dk1>
      <a:srgbClr val="00B050"/>
    </a:dk1>
    <a:lt1>
      <a:srgbClr val="FFFFFF"/>
    </a:lt1>
    <a:dk2>
      <a:srgbClr val="302A2A"/>
    </a:dk2>
    <a:lt2>
      <a:srgbClr val="CCCCCC"/>
    </a:lt2>
    <a:accent1>
      <a:srgbClr val="00BC55"/>
    </a:accent1>
    <a:accent2>
      <a:srgbClr val="79FFB6"/>
    </a:accent2>
    <a:accent3>
      <a:srgbClr val="60919C"/>
    </a:accent3>
    <a:accent4>
      <a:srgbClr val="8DB4BD"/>
    </a:accent4>
    <a:accent5>
      <a:srgbClr val="00B050"/>
    </a:accent5>
    <a:accent6>
      <a:srgbClr val="79FFB6"/>
    </a:accent6>
    <a:hlink>
      <a:srgbClr val="5F5958"/>
    </a:hlink>
    <a:folHlink>
      <a:srgbClr val="6611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7010</TotalTime>
  <Words>515</Words>
  <Application>Microsoft Office PowerPoint</Application>
  <PresentationFormat>如螢幕大小 (16:9)</PresentationFormat>
  <Paragraphs>71</Paragraphs>
  <Slides>17</Slides>
  <Notes>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18" baseType="lpstr">
      <vt:lpstr>Corin template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慈青資訊(老師)</vt:lpstr>
      <vt:lpstr>慈青資訊(老師)</vt:lpstr>
      <vt:lpstr>慈青資訊(青年)</vt:lpstr>
      <vt:lpstr>慈青資訊(青年)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200</cp:revision>
  <dcterms:created xsi:type="dcterms:W3CDTF">2022-05-07T03:51:30Z</dcterms:created>
  <dcterms:modified xsi:type="dcterms:W3CDTF">2024-10-12T04:36:27Z</dcterms:modified>
</cp:coreProperties>
</file>